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49"/>
  </p:notesMasterIdLst>
  <p:sldIdLst>
    <p:sldId id="2146845380" r:id="rId5"/>
    <p:sldId id="2146845452" r:id="rId6"/>
    <p:sldId id="2146845442" r:id="rId7"/>
    <p:sldId id="2146845449" r:id="rId8"/>
    <p:sldId id="2146845451" r:id="rId9"/>
    <p:sldId id="2146845453" r:id="rId10"/>
    <p:sldId id="2146845483" r:id="rId11"/>
    <p:sldId id="2146845411" r:id="rId12"/>
    <p:sldId id="2146845472" r:id="rId13"/>
    <p:sldId id="2146845473" r:id="rId14"/>
    <p:sldId id="2146845455" r:id="rId15"/>
    <p:sldId id="2146845356" r:id="rId16"/>
    <p:sldId id="2146845460" r:id="rId17"/>
    <p:sldId id="2146845461" r:id="rId18"/>
    <p:sldId id="2146845489" r:id="rId19"/>
    <p:sldId id="2146845458" r:id="rId20"/>
    <p:sldId id="2146845446" r:id="rId21"/>
    <p:sldId id="2146845445" r:id="rId22"/>
    <p:sldId id="2146845372" r:id="rId23"/>
    <p:sldId id="2146845484" r:id="rId24"/>
    <p:sldId id="2146845413" r:id="rId25"/>
    <p:sldId id="2146845420" r:id="rId26"/>
    <p:sldId id="2146845447" r:id="rId27"/>
    <p:sldId id="2146845391" r:id="rId28"/>
    <p:sldId id="2146845477" r:id="rId29"/>
    <p:sldId id="2146845402" r:id="rId30"/>
    <p:sldId id="2146845408" r:id="rId31"/>
    <p:sldId id="2146845480" r:id="rId32"/>
    <p:sldId id="2146845405" r:id="rId33"/>
    <p:sldId id="2146845481" r:id="rId34"/>
    <p:sldId id="2146845482" r:id="rId35"/>
    <p:sldId id="2146845409" r:id="rId36"/>
    <p:sldId id="2146845486" r:id="rId37"/>
    <p:sldId id="2146845444" r:id="rId38"/>
    <p:sldId id="2146845437" r:id="rId39"/>
    <p:sldId id="2146845487" r:id="rId40"/>
    <p:sldId id="2146845488" r:id="rId41"/>
    <p:sldId id="2146845427" r:id="rId42"/>
    <p:sldId id="2146845485" r:id="rId43"/>
    <p:sldId id="2146845416" r:id="rId44"/>
    <p:sldId id="2146845421" r:id="rId45"/>
    <p:sldId id="2146845415" r:id="rId46"/>
    <p:sldId id="2146845422" r:id="rId47"/>
    <p:sldId id="214684547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ander Richwood" initials="AR" lastIdx="5" clrIdx="0">
    <p:extLst>
      <p:ext uri="{19B8F6BF-5375-455C-9EA6-DF929625EA0E}">
        <p15:presenceInfo xmlns:p15="http://schemas.microsoft.com/office/powerpoint/2012/main" userId="S::alexander.richwood@veeva.com::6a746949-975a-4404-914f-fa4a61014c27" providerId="AD"/>
      </p:ext>
    </p:extLst>
  </p:cmAuthor>
  <p:cmAuthor id="2" name="Alexandre Raynaud" initials="AR" lastIdx="1" clrIdx="1">
    <p:extLst>
      <p:ext uri="{19B8F6BF-5375-455C-9EA6-DF929625EA0E}">
        <p15:presenceInfo xmlns:p15="http://schemas.microsoft.com/office/powerpoint/2012/main" userId="S::alexandre.raynaud@veeva.com::62013f2f-fa8b-4728-ba61-7c17181a1d4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616311-6EC6-446B-B3DE-15ABD103BC7E}" v="808" dt="2021-05-05T12:53:52.420"/>
    <p1510:client id="{E8899BDD-0971-4B1F-3FE1-E13CE4856F6E}" v="12" dt="2021-05-05T07:21:59.227"/>
    <p1510:client id="{FA1643D3-A720-49F2-BB83-1AFCB212AB8F}" v="1990" dt="2021-05-05T12:50:07.7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commentAuthors" Target="commentAuthors.xml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er Richwood" userId="6a746949-975a-4404-914f-fa4a61014c27" providerId="ADAL" clId="{BB616311-6EC6-446B-B3DE-15ABD103BC7E}"/>
    <pc:docChg chg="undo custSel addSld delSld modSld sldOrd delMainMaster">
      <pc:chgData name="Alexander Richwood" userId="6a746949-975a-4404-914f-fa4a61014c27" providerId="ADAL" clId="{BB616311-6EC6-446B-B3DE-15ABD103BC7E}" dt="2021-05-05T12:53:52.420" v="1790" actId="20577"/>
      <pc:docMkLst>
        <pc:docMk/>
      </pc:docMkLst>
      <pc:sldChg chg="del">
        <pc:chgData name="Alexander Richwood" userId="6a746949-975a-4404-914f-fa4a61014c27" providerId="ADAL" clId="{BB616311-6EC6-446B-B3DE-15ABD103BC7E}" dt="2021-05-04T11:57:44.412" v="3" actId="47"/>
        <pc:sldMkLst>
          <pc:docMk/>
          <pc:sldMk cId="109857222" sldId="256"/>
        </pc:sldMkLst>
      </pc:sldChg>
      <pc:sldChg chg="add">
        <pc:chgData name="Alexander Richwood" userId="6a746949-975a-4404-914f-fa4a61014c27" providerId="ADAL" clId="{BB616311-6EC6-446B-B3DE-15ABD103BC7E}" dt="2021-05-04T12:07:52.784" v="222"/>
        <pc:sldMkLst>
          <pc:docMk/>
          <pc:sldMk cId="1320485726" sldId="2146845356"/>
        </pc:sldMkLst>
      </pc:sldChg>
      <pc:sldChg chg="addSp modSp add mod ord modShow">
        <pc:chgData name="Alexander Richwood" userId="6a746949-975a-4404-914f-fa4a61014c27" providerId="ADAL" clId="{BB616311-6EC6-446B-B3DE-15ABD103BC7E}" dt="2021-05-05T11:03:34.534" v="1408" actId="729"/>
        <pc:sldMkLst>
          <pc:docMk/>
          <pc:sldMk cId="41267932" sldId="2146845372"/>
        </pc:sldMkLst>
        <pc:spChg chg="add mod">
          <ac:chgData name="Alexander Richwood" userId="6a746949-975a-4404-914f-fa4a61014c27" providerId="ADAL" clId="{BB616311-6EC6-446B-B3DE-15ABD103BC7E}" dt="2021-05-05T11:02:59.908" v="1403" actId="122"/>
          <ac:spMkLst>
            <pc:docMk/>
            <pc:sldMk cId="41267932" sldId="2146845372"/>
            <ac:spMk id="3" creationId="{BE3F6586-B0D5-4F39-A929-8E9F2DB0EF9B}"/>
          </ac:spMkLst>
        </pc:spChg>
        <pc:spChg chg="mod">
          <ac:chgData name="Alexander Richwood" userId="6a746949-975a-4404-914f-fa4a61014c27" providerId="ADAL" clId="{BB616311-6EC6-446B-B3DE-15ABD103BC7E}" dt="2021-05-05T10:59:58.577" v="1330" actId="255"/>
          <ac:spMkLst>
            <pc:docMk/>
            <pc:sldMk cId="41267932" sldId="2146845372"/>
            <ac:spMk id="6" creationId="{99B84020-79A9-4C48-9FEC-E870B6547AF7}"/>
          </ac:spMkLst>
        </pc:spChg>
        <pc:spChg chg="mod">
          <ac:chgData name="Alexander Richwood" userId="6a746949-975a-4404-914f-fa4a61014c27" providerId="ADAL" clId="{BB616311-6EC6-446B-B3DE-15ABD103BC7E}" dt="2021-05-05T10:59:31.792" v="1285" actId="1076"/>
          <ac:spMkLst>
            <pc:docMk/>
            <pc:sldMk cId="41267932" sldId="2146845372"/>
            <ac:spMk id="8" creationId="{DE19276A-5116-48B9-B564-2D2F433C9678}"/>
          </ac:spMkLst>
        </pc:spChg>
      </pc:sldChg>
      <pc:sldChg chg="modSp add del mod">
        <pc:chgData name="Alexander Richwood" userId="6a746949-975a-4404-914f-fa4a61014c27" providerId="ADAL" clId="{BB616311-6EC6-446B-B3DE-15ABD103BC7E}" dt="2021-05-04T11:58:52.334" v="6" actId="20577"/>
        <pc:sldMkLst>
          <pc:docMk/>
          <pc:sldMk cId="636563377" sldId="2146845380"/>
        </pc:sldMkLst>
        <pc:spChg chg="mod">
          <ac:chgData name="Alexander Richwood" userId="6a746949-975a-4404-914f-fa4a61014c27" providerId="ADAL" clId="{BB616311-6EC6-446B-B3DE-15ABD103BC7E}" dt="2021-05-04T11:58:52.334" v="6" actId="20577"/>
          <ac:spMkLst>
            <pc:docMk/>
            <pc:sldMk cId="636563377" sldId="2146845380"/>
            <ac:spMk id="13" creationId="{2469A092-A161-4D41-88A5-0ACDFCE29DF5}"/>
          </ac:spMkLst>
        </pc:spChg>
      </pc:sldChg>
      <pc:sldChg chg="add">
        <pc:chgData name="Alexander Richwood" userId="6a746949-975a-4404-914f-fa4a61014c27" providerId="ADAL" clId="{BB616311-6EC6-446B-B3DE-15ABD103BC7E}" dt="2021-05-04T12:04:43.389" v="104"/>
        <pc:sldMkLst>
          <pc:docMk/>
          <pc:sldMk cId="1008592238" sldId="2146845411"/>
        </pc:sldMkLst>
      </pc:sldChg>
      <pc:sldChg chg="add">
        <pc:chgData name="Alexander Richwood" userId="6a746949-975a-4404-914f-fa4a61014c27" providerId="ADAL" clId="{BB616311-6EC6-446B-B3DE-15ABD103BC7E}" dt="2021-05-04T12:29:19.308" v="367"/>
        <pc:sldMkLst>
          <pc:docMk/>
          <pc:sldMk cId="3086085695" sldId="2146845413"/>
        </pc:sldMkLst>
      </pc:sldChg>
      <pc:sldChg chg="add">
        <pc:chgData name="Alexander Richwood" userId="6a746949-975a-4404-914f-fa4a61014c27" providerId="ADAL" clId="{BB616311-6EC6-446B-B3DE-15ABD103BC7E}" dt="2021-05-04T12:28:27.505" v="366"/>
        <pc:sldMkLst>
          <pc:docMk/>
          <pc:sldMk cId="104220654" sldId="2146845415"/>
        </pc:sldMkLst>
      </pc:sldChg>
      <pc:sldChg chg="add">
        <pc:chgData name="Alexander Richwood" userId="6a746949-975a-4404-914f-fa4a61014c27" providerId="ADAL" clId="{BB616311-6EC6-446B-B3DE-15ABD103BC7E}" dt="2021-05-04T12:28:27.505" v="366"/>
        <pc:sldMkLst>
          <pc:docMk/>
          <pc:sldMk cId="1828021545" sldId="2146845416"/>
        </pc:sldMkLst>
      </pc:sldChg>
      <pc:sldChg chg="add">
        <pc:chgData name="Alexander Richwood" userId="6a746949-975a-4404-914f-fa4a61014c27" providerId="ADAL" clId="{BB616311-6EC6-446B-B3DE-15ABD103BC7E}" dt="2021-05-04T12:29:19.308" v="367"/>
        <pc:sldMkLst>
          <pc:docMk/>
          <pc:sldMk cId="2293514158" sldId="2146845420"/>
        </pc:sldMkLst>
      </pc:sldChg>
      <pc:sldChg chg="add">
        <pc:chgData name="Alexander Richwood" userId="6a746949-975a-4404-914f-fa4a61014c27" providerId="ADAL" clId="{BB616311-6EC6-446B-B3DE-15ABD103BC7E}" dt="2021-05-04T12:28:27.505" v="366"/>
        <pc:sldMkLst>
          <pc:docMk/>
          <pc:sldMk cId="3486872388" sldId="2146845421"/>
        </pc:sldMkLst>
      </pc:sldChg>
      <pc:sldChg chg="add">
        <pc:chgData name="Alexander Richwood" userId="6a746949-975a-4404-914f-fa4a61014c27" providerId="ADAL" clId="{BB616311-6EC6-446B-B3DE-15ABD103BC7E}" dt="2021-05-04T12:28:27.505" v="366"/>
        <pc:sldMkLst>
          <pc:docMk/>
          <pc:sldMk cId="1984552432" sldId="2146845422"/>
        </pc:sldMkLst>
      </pc:sldChg>
      <pc:sldChg chg="modSp add mod">
        <pc:chgData name="Alexander Richwood" userId="6a746949-975a-4404-914f-fa4a61014c27" providerId="ADAL" clId="{BB616311-6EC6-446B-B3DE-15ABD103BC7E}" dt="2021-05-04T12:59:57.410" v="981" actId="20577"/>
        <pc:sldMkLst>
          <pc:docMk/>
          <pc:sldMk cId="3631056710" sldId="2146845427"/>
        </pc:sldMkLst>
        <pc:spChg chg="mod">
          <ac:chgData name="Alexander Richwood" userId="6a746949-975a-4404-914f-fa4a61014c27" providerId="ADAL" clId="{BB616311-6EC6-446B-B3DE-15ABD103BC7E}" dt="2021-05-04T12:56:59.501" v="680" actId="20577"/>
          <ac:spMkLst>
            <pc:docMk/>
            <pc:sldMk cId="3631056710" sldId="2146845427"/>
            <ac:spMk id="2" creationId="{B667860F-D7C9-5A4B-B5CF-EACFC3CCB4A1}"/>
          </ac:spMkLst>
        </pc:spChg>
        <pc:graphicFrameChg chg="modGraphic">
          <ac:chgData name="Alexander Richwood" userId="6a746949-975a-4404-914f-fa4a61014c27" providerId="ADAL" clId="{BB616311-6EC6-446B-B3DE-15ABD103BC7E}" dt="2021-05-04T12:59:57.410" v="981" actId="20577"/>
          <ac:graphicFrameMkLst>
            <pc:docMk/>
            <pc:sldMk cId="3631056710" sldId="2146845427"/>
            <ac:graphicFrameMk id="4" creationId="{424B61DC-8D57-E341-AADF-DA29275A4EED}"/>
          </ac:graphicFrameMkLst>
        </pc:graphicFrameChg>
      </pc:sldChg>
      <pc:sldChg chg="add del">
        <pc:chgData name="Alexander Richwood" userId="6a746949-975a-4404-914f-fa4a61014c27" providerId="ADAL" clId="{BB616311-6EC6-446B-B3DE-15ABD103BC7E}" dt="2021-05-04T12:33:41.545" v="482" actId="2696"/>
        <pc:sldMkLst>
          <pc:docMk/>
          <pc:sldMk cId="1550332164" sldId="2146845437"/>
        </pc:sldMkLst>
      </pc:sldChg>
      <pc:sldChg chg="modSp add mod addCm delCm modCm modNotesTx">
        <pc:chgData name="Alexander Richwood" userId="6a746949-975a-4404-914f-fa4a61014c27" providerId="ADAL" clId="{BB616311-6EC6-446B-B3DE-15ABD103BC7E}" dt="2021-05-05T12:03:07.624" v="1430" actId="20577"/>
        <pc:sldMkLst>
          <pc:docMk/>
          <pc:sldMk cId="2988350435" sldId="2146845437"/>
        </pc:sldMkLst>
        <pc:spChg chg="mod">
          <ac:chgData name="Alexander Richwood" userId="6a746949-975a-4404-914f-fa4a61014c27" providerId="ADAL" clId="{BB616311-6EC6-446B-B3DE-15ABD103BC7E}" dt="2021-05-04T13:00:46.340" v="999" actId="20577"/>
          <ac:spMkLst>
            <pc:docMk/>
            <pc:sldMk cId="2988350435" sldId="2146845437"/>
            <ac:spMk id="3" creationId="{5DFF73D0-08B1-1F41-962D-E265D79AFE23}"/>
          </ac:spMkLst>
        </pc:spChg>
        <pc:spChg chg="mod">
          <ac:chgData name="Alexander Richwood" userId="6a746949-975a-4404-914f-fa4a61014c27" providerId="ADAL" clId="{BB616311-6EC6-446B-B3DE-15ABD103BC7E}" dt="2021-05-04T13:00:51.069" v="1005" actId="20577"/>
          <ac:spMkLst>
            <pc:docMk/>
            <pc:sldMk cId="2988350435" sldId="2146845437"/>
            <ac:spMk id="4" creationId="{08FD4428-51E8-0345-8EDA-4791D7A54666}"/>
          </ac:spMkLst>
        </pc:spChg>
        <pc:spChg chg="mod">
          <ac:chgData name="Alexander Richwood" userId="6a746949-975a-4404-914f-fa4a61014c27" providerId="ADAL" clId="{BB616311-6EC6-446B-B3DE-15ABD103BC7E}" dt="2021-05-05T12:02:52.799" v="1421" actId="404"/>
          <ac:spMkLst>
            <pc:docMk/>
            <pc:sldMk cId="2988350435" sldId="2146845437"/>
            <ac:spMk id="10" creationId="{AF9F2AF1-B524-4B5F-8DB0-29F982131ACF}"/>
          </ac:spMkLst>
        </pc:spChg>
        <pc:spChg chg="mod">
          <ac:chgData name="Alexander Richwood" userId="6a746949-975a-4404-914f-fa4a61014c27" providerId="ADAL" clId="{BB616311-6EC6-446B-B3DE-15ABD103BC7E}" dt="2021-05-04T13:00:57.116" v="1015" actId="20577"/>
          <ac:spMkLst>
            <pc:docMk/>
            <pc:sldMk cId="2988350435" sldId="2146845437"/>
            <ac:spMk id="11" creationId="{3631C464-5693-1E49-A490-224228F646D3}"/>
          </ac:spMkLst>
        </pc:spChg>
        <pc:spChg chg="mod">
          <ac:chgData name="Alexander Richwood" userId="6a746949-975a-4404-914f-fa4a61014c27" providerId="ADAL" clId="{BB616311-6EC6-446B-B3DE-15ABD103BC7E}" dt="2021-05-05T12:03:07.624" v="1430" actId="20577"/>
          <ac:spMkLst>
            <pc:docMk/>
            <pc:sldMk cId="2988350435" sldId="2146845437"/>
            <ac:spMk id="13" creationId="{1218110F-AFC4-4592-8558-BE689FA4A213}"/>
          </ac:spMkLst>
        </pc:spChg>
      </pc:sldChg>
      <pc:sldChg chg="addSp delSp modSp add mod addCm delCm modCm">
        <pc:chgData name="Alexander Richwood" userId="6a746949-975a-4404-914f-fa4a61014c27" providerId="ADAL" clId="{BB616311-6EC6-446B-B3DE-15ABD103BC7E}" dt="2021-05-05T07:49:13.348" v="1018" actId="1592"/>
        <pc:sldMkLst>
          <pc:docMk/>
          <pc:sldMk cId="4080574388" sldId="2146845442"/>
        </pc:sldMkLst>
        <pc:spChg chg="add del mod">
          <ac:chgData name="Alexander Richwood" userId="6a746949-975a-4404-914f-fa4a61014c27" providerId="ADAL" clId="{BB616311-6EC6-446B-B3DE-15ABD103BC7E}" dt="2021-05-04T12:52:21.653" v="599" actId="478"/>
          <ac:spMkLst>
            <pc:docMk/>
            <pc:sldMk cId="4080574388" sldId="2146845442"/>
            <ac:spMk id="3" creationId="{28BFDFB6-557B-47C3-AC15-27E3229AEC45}"/>
          </ac:spMkLst>
        </pc:spChg>
        <pc:spChg chg="mod">
          <ac:chgData name="Alexander Richwood" userId="6a746949-975a-4404-914f-fa4a61014c27" providerId="ADAL" clId="{BB616311-6EC6-446B-B3DE-15ABD103BC7E}" dt="2021-05-04T12:16:11.314" v="311" actId="20577"/>
          <ac:spMkLst>
            <pc:docMk/>
            <pc:sldMk cId="4080574388" sldId="2146845442"/>
            <ac:spMk id="5" creationId="{4693AC09-26C6-AE45-BF69-A54CF0CE27C6}"/>
          </ac:spMkLst>
        </pc:spChg>
        <pc:graphicFrameChg chg="modGraphic">
          <ac:chgData name="Alexander Richwood" userId="6a746949-975a-4404-914f-fa4a61014c27" providerId="ADAL" clId="{BB616311-6EC6-446B-B3DE-15ABD103BC7E}" dt="2021-05-04T12:32:39.345" v="478" actId="20577"/>
          <ac:graphicFrameMkLst>
            <pc:docMk/>
            <pc:sldMk cId="4080574388" sldId="2146845442"/>
            <ac:graphicFrameMk id="4" creationId="{5DA8D63F-9C7B-9049-A963-9B83E9891FBA}"/>
          </ac:graphicFrameMkLst>
        </pc:graphicFrameChg>
      </pc:sldChg>
      <pc:sldChg chg="add del">
        <pc:chgData name="Alexander Richwood" userId="6a746949-975a-4404-914f-fa4a61014c27" providerId="ADAL" clId="{BB616311-6EC6-446B-B3DE-15ABD103BC7E}" dt="2021-05-04T11:58:56.992" v="7" actId="47"/>
        <pc:sldMkLst>
          <pc:docMk/>
          <pc:sldMk cId="1803901660" sldId="2146845443"/>
        </pc:sldMkLst>
      </pc:sldChg>
      <pc:sldChg chg="add">
        <pc:chgData name="Alexander Richwood" userId="6a746949-975a-4404-914f-fa4a61014c27" providerId="ADAL" clId="{BB616311-6EC6-446B-B3DE-15ABD103BC7E}" dt="2021-05-04T12:33:31.514" v="481"/>
        <pc:sldMkLst>
          <pc:docMk/>
          <pc:sldMk cId="3078701061" sldId="2146845444"/>
        </pc:sldMkLst>
      </pc:sldChg>
      <pc:sldChg chg="modSp add mod">
        <pc:chgData name="Alexander Richwood" userId="6a746949-975a-4404-914f-fa4a61014c27" providerId="ADAL" clId="{BB616311-6EC6-446B-B3DE-15ABD103BC7E}" dt="2021-05-05T12:53:52.420" v="1790" actId="20577"/>
        <pc:sldMkLst>
          <pc:docMk/>
          <pc:sldMk cId="823817614" sldId="2146845445"/>
        </pc:sldMkLst>
        <pc:spChg chg="mod">
          <ac:chgData name="Alexander Richwood" userId="6a746949-975a-4404-914f-fa4a61014c27" providerId="ADAL" clId="{BB616311-6EC6-446B-B3DE-15ABD103BC7E}" dt="2021-05-05T11:03:20.405" v="1407" actId="20577"/>
          <ac:spMkLst>
            <pc:docMk/>
            <pc:sldMk cId="823817614" sldId="2146845445"/>
            <ac:spMk id="2" creationId="{ED2FC044-BEDA-42E8-913B-B30EC113F11D}"/>
          </ac:spMkLst>
        </pc:spChg>
        <pc:spChg chg="mod">
          <ac:chgData name="Alexander Richwood" userId="6a746949-975a-4404-914f-fa4a61014c27" providerId="ADAL" clId="{BB616311-6EC6-446B-B3DE-15ABD103BC7E}" dt="2021-05-05T12:53:52.420" v="1790" actId="20577"/>
          <ac:spMkLst>
            <pc:docMk/>
            <pc:sldMk cId="823817614" sldId="2146845445"/>
            <ac:spMk id="6" creationId="{99B84020-79A9-4C48-9FEC-E870B6547AF7}"/>
          </ac:spMkLst>
        </pc:spChg>
      </pc:sldChg>
      <pc:sldChg chg="modSp add mod">
        <pc:chgData name="Alexander Richwood" userId="6a746949-975a-4404-914f-fa4a61014c27" providerId="ADAL" clId="{BB616311-6EC6-446B-B3DE-15ABD103BC7E}" dt="2021-05-05T12:47:47.739" v="1717" actId="20577"/>
        <pc:sldMkLst>
          <pc:docMk/>
          <pc:sldMk cId="3549728862" sldId="2146845446"/>
        </pc:sldMkLst>
        <pc:spChg chg="mod">
          <ac:chgData name="Alexander Richwood" userId="6a746949-975a-4404-914f-fa4a61014c27" providerId="ADAL" clId="{BB616311-6EC6-446B-B3DE-15ABD103BC7E}" dt="2021-05-05T11:03:09.889" v="1405" actId="20577"/>
          <ac:spMkLst>
            <pc:docMk/>
            <pc:sldMk cId="3549728862" sldId="2146845446"/>
            <ac:spMk id="2" creationId="{ED2FC044-BEDA-42E8-913B-B30EC113F11D}"/>
          </ac:spMkLst>
        </pc:spChg>
        <pc:spChg chg="mod">
          <ac:chgData name="Alexander Richwood" userId="6a746949-975a-4404-914f-fa4a61014c27" providerId="ADAL" clId="{BB616311-6EC6-446B-B3DE-15ABD103BC7E}" dt="2021-05-05T12:47:47.739" v="1717" actId="20577"/>
          <ac:spMkLst>
            <pc:docMk/>
            <pc:sldMk cId="3549728862" sldId="2146845446"/>
            <ac:spMk id="6" creationId="{99B84020-79A9-4C48-9FEC-E870B6547AF7}"/>
          </ac:spMkLst>
        </pc:spChg>
      </pc:sldChg>
      <pc:sldChg chg="modSp add mod">
        <pc:chgData name="Alexander Richwood" userId="6a746949-975a-4404-914f-fa4a61014c27" providerId="ADAL" clId="{BB616311-6EC6-446B-B3DE-15ABD103BC7E}" dt="2021-05-04T12:30:58.293" v="442" actId="20577"/>
        <pc:sldMkLst>
          <pc:docMk/>
          <pc:sldMk cId="972638260" sldId="2146845447"/>
        </pc:sldMkLst>
        <pc:spChg chg="mod">
          <ac:chgData name="Alexander Richwood" userId="6a746949-975a-4404-914f-fa4a61014c27" providerId="ADAL" clId="{BB616311-6EC6-446B-B3DE-15ABD103BC7E}" dt="2021-05-04T12:30:58.293" v="442" actId="20577"/>
          <ac:spMkLst>
            <pc:docMk/>
            <pc:sldMk cId="972638260" sldId="2146845447"/>
            <ac:spMk id="2" creationId="{785F1519-4AA7-274E-9EA3-52A4E495566C}"/>
          </ac:spMkLst>
        </pc:spChg>
      </pc:sldChg>
      <pc:sldChg chg="add">
        <pc:chgData name="Alexander Richwood" userId="6a746949-975a-4404-914f-fa4a61014c27" providerId="ADAL" clId="{BB616311-6EC6-446B-B3DE-15ABD103BC7E}" dt="2021-05-04T12:00:18.154" v="40"/>
        <pc:sldMkLst>
          <pc:docMk/>
          <pc:sldMk cId="517944172" sldId="2146845449"/>
        </pc:sldMkLst>
      </pc:sldChg>
      <pc:sldChg chg="add">
        <pc:chgData name="Alexander Richwood" userId="6a746949-975a-4404-914f-fa4a61014c27" providerId="ADAL" clId="{BB616311-6EC6-446B-B3DE-15ABD103BC7E}" dt="2021-05-04T12:00:30.140" v="41"/>
        <pc:sldMkLst>
          <pc:docMk/>
          <pc:sldMk cId="1398903236" sldId="2146845451"/>
        </pc:sldMkLst>
      </pc:sldChg>
      <pc:sldChg chg="add">
        <pc:chgData name="Alexander Richwood" userId="6a746949-975a-4404-914f-fa4a61014c27" providerId="ADAL" clId="{BB616311-6EC6-446B-B3DE-15ABD103BC7E}" dt="2021-05-04T11:59:11.776" v="8"/>
        <pc:sldMkLst>
          <pc:docMk/>
          <pc:sldMk cId="3330615201" sldId="2146845452"/>
        </pc:sldMkLst>
      </pc:sldChg>
      <pc:sldChg chg="modSp add mod">
        <pc:chgData name="Alexander Richwood" userId="6a746949-975a-4404-914f-fa4a61014c27" providerId="ADAL" clId="{BB616311-6EC6-446B-B3DE-15ABD103BC7E}" dt="2021-05-04T12:03:43.910" v="103" actId="20577"/>
        <pc:sldMkLst>
          <pc:docMk/>
          <pc:sldMk cId="3441163770" sldId="2146845453"/>
        </pc:sldMkLst>
        <pc:spChg chg="mod">
          <ac:chgData name="Alexander Richwood" userId="6a746949-975a-4404-914f-fa4a61014c27" providerId="ADAL" clId="{BB616311-6EC6-446B-B3DE-15ABD103BC7E}" dt="2021-05-04T12:03:43.910" v="103" actId="20577"/>
          <ac:spMkLst>
            <pc:docMk/>
            <pc:sldMk cId="3441163770" sldId="2146845453"/>
            <ac:spMk id="2" creationId="{62DFFE52-DA02-4725-8FD1-E84CDE76ABF2}"/>
          </ac:spMkLst>
        </pc:spChg>
      </pc:sldChg>
      <pc:sldChg chg="modSp add mod">
        <pc:chgData name="Alexander Richwood" userId="6a746949-975a-4404-914f-fa4a61014c27" providerId="ADAL" clId="{BB616311-6EC6-446B-B3DE-15ABD103BC7E}" dt="2021-05-04T12:18:12.800" v="326" actId="115"/>
        <pc:sldMkLst>
          <pc:docMk/>
          <pc:sldMk cId="2509293474" sldId="2146845455"/>
        </pc:sldMkLst>
        <pc:spChg chg="mod">
          <ac:chgData name="Alexander Richwood" userId="6a746949-975a-4404-914f-fa4a61014c27" providerId="ADAL" clId="{BB616311-6EC6-446B-B3DE-15ABD103BC7E}" dt="2021-05-04T12:18:12.800" v="326" actId="115"/>
          <ac:spMkLst>
            <pc:docMk/>
            <pc:sldMk cId="2509293474" sldId="2146845455"/>
            <ac:spMk id="2" creationId="{62DFFE52-DA02-4725-8FD1-E84CDE76ABF2}"/>
          </ac:spMkLst>
        </pc:spChg>
      </pc:sldChg>
      <pc:sldChg chg="addSp modSp add mod addCm modCm">
        <pc:chgData name="Alexander Richwood" userId="6a746949-975a-4404-914f-fa4a61014c27" providerId="ADAL" clId="{BB616311-6EC6-446B-B3DE-15ABD103BC7E}" dt="2021-05-04T12:54:28.259" v="650"/>
        <pc:sldMkLst>
          <pc:docMk/>
          <pc:sldMk cId="1943691831" sldId="2146845458"/>
        </pc:sldMkLst>
        <pc:spChg chg="add mod">
          <ac:chgData name="Alexander Richwood" userId="6a746949-975a-4404-914f-fa4a61014c27" providerId="ADAL" clId="{BB616311-6EC6-446B-B3DE-15ABD103BC7E}" dt="2021-05-04T12:09:35.482" v="268" actId="1076"/>
          <ac:spMkLst>
            <pc:docMk/>
            <pc:sldMk cId="1943691831" sldId="2146845458"/>
            <ac:spMk id="2" creationId="{386D3392-54AD-4BC9-9866-82C32E5D4C8F}"/>
          </ac:spMkLst>
        </pc:spChg>
      </pc:sldChg>
      <pc:sldChg chg="add">
        <pc:chgData name="Alexander Richwood" userId="6a746949-975a-4404-914f-fa4a61014c27" providerId="ADAL" clId="{BB616311-6EC6-446B-B3DE-15ABD103BC7E}" dt="2021-05-04T12:07:52.784" v="222"/>
        <pc:sldMkLst>
          <pc:docMk/>
          <pc:sldMk cId="458778126" sldId="2146845460"/>
        </pc:sldMkLst>
      </pc:sldChg>
      <pc:sldChg chg="add">
        <pc:chgData name="Alexander Richwood" userId="6a746949-975a-4404-914f-fa4a61014c27" providerId="ADAL" clId="{BB616311-6EC6-446B-B3DE-15ABD103BC7E}" dt="2021-05-04T12:07:52.784" v="222"/>
        <pc:sldMkLst>
          <pc:docMk/>
          <pc:sldMk cId="3435418820" sldId="2146845461"/>
        </pc:sldMkLst>
      </pc:sldChg>
      <pc:sldChg chg="addSp modSp add del mod modShow">
        <pc:chgData name="Alexander Richwood" userId="6a746949-975a-4404-914f-fa4a61014c27" providerId="ADAL" clId="{BB616311-6EC6-446B-B3DE-15ABD103BC7E}" dt="2021-05-05T07:49:22.408" v="1019" actId="47"/>
        <pc:sldMkLst>
          <pc:docMk/>
          <pc:sldMk cId="4248051299" sldId="2146845470"/>
        </pc:sldMkLst>
        <pc:spChg chg="add mod">
          <ac:chgData name="Alexander Richwood" userId="6a746949-975a-4404-914f-fa4a61014c27" providerId="ADAL" clId="{BB616311-6EC6-446B-B3DE-15ABD103BC7E}" dt="2021-05-04T12:05:25.670" v="171" actId="20577"/>
          <ac:spMkLst>
            <pc:docMk/>
            <pc:sldMk cId="4248051299" sldId="2146845470"/>
            <ac:spMk id="2" creationId="{3451F6DA-66D1-47D0-9D9D-FD423D814993}"/>
          </ac:spMkLst>
        </pc:spChg>
      </pc:sldChg>
      <pc:sldChg chg="delSp modSp add mod delAnim addCm delCm">
        <pc:chgData name="Alexander Richwood" userId="6a746949-975a-4404-914f-fa4a61014c27" providerId="ADAL" clId="{BB616311-6EC6-446B-B3DE-15ABD103BC7E}" dt="2021-05-05T07:50:46.040" v="1030" actId="1592"/>
        <pc:sldMkLst>
          <pc:docMk/>
          <pc:sldMk cId="3901396449" sldId="2146845472"/>
        </pc:sldMkLst>
        <pc:spChg chg="del">
          <ac:chgData name="Alexander Richwood" userId="6a746949-975a-4404-914f-fa4a61014c27" providerId="ADAL" clId="{BB616311-6EC6-446B-B3DE-15ABD103BC7E}" dt="2021-05-05T07:49:43.560" v="1021" actId="478"/>
          <ac:spMkLst>
            <pc:docMk/>
            <pc:sldMk cId="3901396449" sldId="2146845472"/>
            <ac:spMk id="5" creationId="{02578295-4388-485B-B111-A2914777B810}"/>
          </ac:spMkLst>
        </pc:spChg>
        <pc:spChg chg="mod">
          <ac:chgData name="Alexander Richwood" userId="6a746949-975a-4404-914f-fa4a61014c27" providerId="ADAL" clId="{BB616311-6EC6-446B-B3DE-15ABD103BC7E}" dt="2021-05-05T07:50:20.764" v="1027" actId="113"/>
          <ac:spMkLst>
            <pc:docMk/>
            <pc:sldMk cId="3901396449" sldId="2146845472"/>
            <ac:spMk id="41" creationId="{7418DA3B-64AE-4617-A655-73F090EB9EBE}"/>
          </ac:spMkLst>
        </pc:spChg>
        <pc:picChg chg="mod">
          <ac:chgData name="Alexander Richwood" userId="6a746949-975a-4404-914f-fa4a61014c27" providerId="ADAL" clId="{BB616311-6EC6-446B-B3DE-15ABD103BC7E}" dt="2021-05-05T07:50:27.556" v="1028" actId="1076"/>
          <ac:picMkLst>
            <pc:docMk/>
            <pc:sldMk cId="3901396449" sldId="2146845472"/>
            <ac:picMk id="36" creationId="{0908C001-4E75-480F-AD02-463B958C4536}"/>
          </ac:picMkLst>
        </pc:picChg>
        <pc:picChg chg="mod">
          <ac:chgData name="Alexander Richwood" userId="6a746949-975a-4404-914f-fa4a61014c27" providerId="ADAL" clId="{BB616311-6EC6-446B-B3DE-15ABD103BC7E}" dt="2021-05-05T07:50:27.556" v="1028" actId="1076"/>
          <ac:picMkLst>
            <pc:docMk/>
            <pc:sldMk cId="3901396449" sldId="2146845472"/>
            <ac:picMk id="37" creationId="{2C0DD07D-E4AF-4A1E-9999-2D0DC27C7FC0}"/>
          </ac:picMkLst>
        </pc:picChg>
        <pc:picChg chg="mod">
          <ac:chgData name="Alexander Richwood" userId="6a746949-975a-4404-914f-fa4a61014c27" providerId="ADAL" clId="{BB616311-6EC6-446B-B3DE-15ABD103BC7E}" dt="2021-05-05T07:50:27.556" v="1028" actId="1076"/>
          <ac:picMkLst>
            <pc:docMk/>
            <pc:sldMk cId="3901396449" sldId="2146845472"/>
            <ac:picMk id="39" creationId="{8637EE36-066E-4101-A371-0085B02A7F58}"/>
          </ac:picMkLst>
        </pc:picChg>
        <pc:picChg chg="del">
          <ac:chgData name="Alexander Richwood" userId="6a746949-975a-4404-914f-fa4a61014c27" providerId="ADAL" clId="{BB616311-6EC6-446B-B3DE-15ABD103BC7E}" dt="2021-05-05T07:49:40.871" v="1020" actId="478"/>
          <ac:picMkLst>
            <pc:docMk/>
            <pc:sldMk cId="3901396449" sldId="2146845472"/>
            <ac:picMk id="44" creationId="{9EB2DFFD-5242-4ED6-8055-DC8471B5A46E}"/>
          </ac:picMkLst>
        </pc:picChg>
        <pc:picChg chg="del">
          <ac:chgData name="Alexander Richwood" userId="6a746949-975a-4404-914f-fa4a61014c27" providerId="ADAL" clId="{BB616311-6EC6-446B-B3DE-15ABD103BC7E}" dt="2021-05-05T07:49:40.871" v="1020" actId="478"/>
          <ac:picMkLst>
            <pc:docMk/>
            <pc:sldMk cId="3901396449" sldId="2146845472"/>
            <ac:picMk id="45" creationId="{5E2149AF-7274-47FC-9CF4-0A4E28ABA598}"/>
          </ac:picMkLst>
        </pc:picChg>
        <pc:picChg chg="del">
          <ac:chgData name="Alexander Richwood" userId="6a746949-975a-4404-914f-fa4a61014c27" providerId="ADAL" clId="{BB616311-6EC6-446B-B3DE-15ABD103BC7E}" dt="2021-05-05T07:49:40.871" v="1020" actId="478"/>
          <ac:picMkLst>
            <pc:docMk/>
            <pc:sldMk cId="3901396449" sldId="2146845472"/>
            <ac:picMk id="47" creationId="{830B73B6-66DC-4E3B-BE7C-A445A4693855}"/>
          </ac:picMkLst>
        </pc:picChg>
        <pc:picChg chg="del">
          <ac:chgData name="Alexander Richwood" userId="6a746949-975a-4404-914f-fa4a61014c27" providerId="ADAL" clId="{BB616311-6EC6-446B-B3DE-15ABD103BC7E}" dt="2021-05-05T07:49:40.871" v="1020" actId="478"/>
          <ac:picMkLst>
            <pc:docMk/>
            <pc:sldMk cId="3901396449" sldId="2146845472"/>
            <ac:picMk id="48" creationId="{A71DB85A-F80C-49FF-8A9C-CBE308A341D9}"/>
          </ac:picMkLst>
        </pc:picChg>
      </pc:sldChg>
      <pc:sldChg chg="addSp delSp modSp add mod">
        <pc:chgData name="Alexander Richwood" userId="6a746949-975a-4404-914f-fa4a61014c27" providerId="ADAL" clId="{BB616311-6EC6-446B-B3DE-15ABD103BC7E}" dt="2021-05-05T07:58:47.745" v="1274" actId="478"/>
        <pc:sldMkLst>
          <pc:docMk/>
          <pc:sldMk cId="2497064491" sldId="2146845473"/>
        </pc:sldMkLst>
        <pc:spChg chg="del">
          <ac:chgData name="Alexander Richwood" userId="6a746949-975a-4404-914f-fa4a61014c27" providerId="ADAL" clId="{BB616311-6EC6-446B-B3DE-15ABD103BC7E}" dt="2021-05-05T07:58:47.745" v="1274" actId="478"/>
          <ac:spMkLst>
            <pc:docMk/>
            <pc:sldMk cId="2497064491" sldId="2146845473"/>
            <ac:spMk id="3" creationId="{243C1F09-C194-42DB-8E8E-0724FA2BBFA2}"/>
          </ac:spMkLst>
        </pc:spChg>
        <pc:spChg chg="add mod">
          <ac:chgData name="Alexander Richwood" userId="6a746949-975a-4404-914f-fa4a61014c27" providerId="ADAL" clId="{BB616311-6EC6-446B-B3DE-15ABD103BC7E}" dt="2021-05-05T07:57:07.449" v="1200" actId="404"/>
          <ac:spMkLst>
            <pc:docMk/>
            <pc:sldMk cId="2497064491" sldId="2146845473"/>
            <ac:spMk id="6" creationId="{9CB9BA97-C8BB-416F-92B9-3B6ABE14B419}"/>
          </ac:spMkLst>
        </pc:spChg>
        <pc:spChg chg="mod">
          <ac:chgData name="Alexander Richwood" userId="6a746949-975a-4404-914f-fa4a61014c27" providerId="ADAL" clId="{BB616311-6EC6-446B-B3DE-15ABD103BC7E}" dt="2021-05-05T07:55:52.569" v="1182" actId="1076"/>
          <ac:spMkLst>
            <pc:docMk/>
            <pc:sldMk cId="2497064491" sldId="2146845473"/>
            <ac:spMk id="14" creationId="{72A1B3E4-4575-4C5E-BD2C-D4480C4A352C}"/>
          </ac:spMkLst>
        </pc:spChg>
        <pc:spChg chg="del">
          <ac:chgData name="Alexander Richwood" userId="6a746949-975a-4404-914f-fa4a61014c27" providerId="ADAL" clId="{BB616311-6EC6-446B-B3DE-15ABD103BC7E}" dt="2021-05-05T07:53:00.527" v="1123" actId="478"/>
          <ac:spMkLst>
            <pc:docMk/>
            <pc:sldMk cId="2497064491" sldId="2146845473"/>
            <ac:spMk id="16" creationId="{6AEDCCD9-9386-4ED5-AA02-A3203DA434D7}"/>
          </ac:spMkLst>
        </pc:spChg>
        <pc:spChg chg="mod">
          <ac:chgData name="Alexander Richwood" userId="6a746949-975a-4404-914f-fa4a61014c27" providerId="ADAL" clId="{BB616311-6EC6-446B-B3DE-15ABD103BC7E}" dt="2021-05-05T07:58:19.789" v="1273" actId="20577"/>
          <ac:spMkLst>
            <pc:docMk/>
            <pc:sldMk cId="2497064491" sldId="2146845473"/>
            <ac:spMk id="17" creationId="{7399243F-756A-401B-A0FA-4FBF8DA83233}"/>
          </ac:spMkLst>
        </pc:spChg>
        <pc:spChg chg="add mod">
          <ac:chgData name="Alexander Richwood" userId="6a746949-975a-4404-914f-fa4a61014c27" providerId="ADAL" clId="{BB616311-6EC6-446B-B3DE-15ABD103BC7E}" dt="2021-05-05T07:56:08.585" v="1186" actId="1076"/>
          <ac:spMkLst>
            <pc:docMk/>
            <pc:sldMk cId="2497064491" sldId="2146845473"/>
            <ac:spMk id="38" creationId="{B3F8A385-1642-4962-88C2-D8112DD4267E}"/>
          </ac:spMkLst>
        </pc:spChg>
        <pc:spChg chg="mod">
          <ac:chgData name="Alexander Richwood" userId="6a746949-975a-4404-914f-fa4a61014c27" providerId="ADAL" clId="{BB616311-6EC6-446B-B3DE-15ABD103BC7E}" dt="2021-05-05T07:57:45.004" v="1252" actId="403"/>
          <ac:spMkLst>
            <pc:docMk/>
            <pc:sldMk cId="2497064491" sldId="2146845473"/>
            <ac:spMk id="61" creationId="{4C47DF2A-2C1F-43B2-82BD-A6EF83EC0B84}"/>
          </ac:spMkLst>
        </pc:spChg>
        <pc:spChg chg="mod">
          <ac:chgData name="Alexander Richwood" userId="6a746949-975a-4404-914f-fa4a61014c27" providerId="ADAL" clId="{BB616311-6EC6-446B-B3DE-15ABD103BC7E}" dt="2021-05-05T07:57:45.004" v="1252" actId="403"/>
          <ac:spMkLst>
            <pc:docMk/>
            <pc:sldMk cId="2497064491" sldId="2146845473"/>
            <ac:spMk id="62" creationId="{693C9C4B-CB20-4E1B-9BA2-9792C47751D3}"/>
          </ac:spMkLst>
        </pc:spChg>
        <pc:spChg chg="mod">
          <ac:chgData name="Alexander Richwood" userId="6a746949-975a-4404-914f-fa4a61014c27" providerId="ADAL" clId="{BB616311-6EC6-446B-B3DE-15ABD103BC7E}" dt="2021-05-05T07:57:45.004" v="1252" actId="403"/>
          <ac:spMkLst>
            <pc:docMk/>
            <pc:sldMk cId="2497064491" sldId="2146845473"/>
            <ac:spMk id="63" creationId="{33592990-F76B-4926-B9A1-2BE9A115DABE}"/>
          </ac:spMkLst>
        </pc:spChg>
        <pc:spChg chg="mod">
          <ac:chgData name="Alexander Richwood" userId="6a746949-975a-4404-914f-fa4a61014c27" providerId="ADAL" clId="{BB616311-6EC6-446B-B3DE-15ABD103BC7E}" dt="2021-05-05T07:57:45.004" v="1252" actId="403"/>
          <ac:spMkLst>
            <pc:docMk/>
            <pc:sldMk cId="2497064491" sldId="2146845473"/>
            <ac:spMk id="66" creationId="{0138F82C-599D-487F-B7C2-2F6FFFB8299E}"/>
          </ac:spMkLst>
        </pc:spChg>
        <pc:spChg chg="mod">
          <ac:chgData name="Alexander Richwood" userId="6a746949-975a-4404-914f-fa4a61014c27" providerId="ADAL" clId="{BB616311-6EC6-446B-B3DE-15ABD103BC7E}" dt="2021-05-05T07:57:45.004" v="1252" actId="403"/>
          <ac:spMkLst>
            <pc:docMk/>
            <pc:sldMk cId="2497064491" sldId="2146845473"/>
            <ac:spMk id="67" creationId="{30763684-CA5F-4EE7-9259-780FBA6B93C4}"/>
          </ac:spMkLst>
        </pc:spChg>
        <pc:spChg chg="mod">
          <ac:chgData name="Alexander Richwood" userId="6a746949-975a-4404-914f-fa4a61014c27" providerId="ADAL" clId="{BB616311-6EC6-446B-B3DE-15ABD103BC7E}" dt="2021-05-05T07:57:45.004" v="1252" actId="403"/>
          <ac:spMkLst>
            <pc:docMk/>
            <pc:sldMk cId="2497064491" sldId="2146845473"/>
            <ac:spMk id="68" creationId="{7DE3F776-52DC-4833-8B0D-47EE42C72D18}"/>
          </ac:spMkLst>
        </pc:spChg>
        <pc:spChg chg="del">
          <ac:chgData name="Alexander Richwood" userId="6a746949-975a-4404-914f-fa4a61014c27" providerId="ADAL" clId="{BB616311-6EC6-446B-B3DE-15ABD103BC7E}" dt="2021-05-05T07:51:29.548" v="1046" actId="478"/>
          <ac:spMkLst>
            <pc:docMk/>
            <pc:sldMk cId="2497064491" sldId="2146845473"/>
            <ac:spMk id="72" creationId="{28132204-FB2F-417E-B92C-643827CCBDB0}"/>
          </ac:spMkLst>
        </pc:spChg>
        <pc:spChg chg="del">
          <ac:chgData name="Alexander Richwood" userId="6a746949-975a-4404-914f-fa4a61014c27" providerId="ADAL" clId="{BB616311-6EC6-446B-B3DE-15ABD103BC7E}" dt="2021-05-05T07:51:29.548" v="1046" actId="478"/>
          <ac:spMkLst>
            <pc:docMk/>
            <pc:sldMk cId="2497064491" sldId="2146845473"/>
            <ac:spMk id="73" creationId="{0B38AAA8-5DEE-4E71-ADDA-5DFB7EEAB0A6}"/>
          </ac:spMkLst>
        </pc:spChg>
        <pc:spChg chg="del">
          <ac:chgData name="Alexander Richwood" userId="6a746949-975a-4404-914f-fa4a61014c27" providerId="ADAL" clId="{BB616311-6EC6-446B-B3DE-15ABD103BC7E}" dt="2021-05-05T07:51:29.548" v="1046" actId="478"/>
          <ac:spMkLst>
            <pc:docMk/>
            <pc:sldMk cId="2497064491" sldId="2146845473"/>
            <ac:spMk id="74" creationId="{F6E2C9CA-7B50-4027-9265-A56DF1595E47}"/>
          </ac:spMkLst>
        </pc:spChg>
        <pc:spChg chg="del">
          <ac:chgData name="Alexander Richwood" userId="6a746949-975a-4404-914f-fa4a61014c27" providerId="ADAL" clId="{BB616311-6EC6-446B-B3DE-15ABD103BC7E}" dt="2021-05-05T07:51:29.548" v="1046" actId="478"/>
          <ac:spMkLst>
            <pc:docMk/>
            <pc:sldMk cId="2497064491" sldId="2146845473"/>
            <ac:spMk id="75" creationId="{C2D263BF-7616-4F19-A4F5-15371135BC48}"/>
          </ac:spMkLst>
        </pc:spChg>
        <pc:spChg chg="mod">
          <ac:chgData name="Alexander Richwood" userId="6a746949-975a-4404-914f-fa4a61014c27" providerId="ADAL" clId="{BB616311-6EC6-446B-B3DE-15ABD103BC7E}" dt="2021-05-05T07:52:05.235" v="1069" actId="1076"/>
          <ac:spMkLst>
            <pc:docMk/>
            <pc:sldMk cId="2497064491" sldId="2146845473"/>
            <ac:spMk id="76" creationId="{E07EB882-410D-4136-8EE4-F7157DEC7D57}"/>
          </ac:spMkLst>
        </pc:spChg>
        <pc:spChg chg="mod">
          <ac:chgData name="Alexander Richwood" userId="6a746949-975a-4404-914f-fa4a61014c27" providerId="ADAL" clId="{BB616311-6EC6-446B-B3DE-15ABD103BC7E}" dt="2021-05-05T07:52:05.235" v="1069" actId="1076"/>
          <ac:spMkLst>
            <pc:docMk/>
            <pc:sldMk cId="2497064491" sldId="2146845473"/>
            <ac:spMk id="77" creationId="{9A5D08A5-C099-43A3-8302-F05E47C24F7A}"/>
          </ac:spMkLst>
        </pc:spChg>
        <pc:spChg chg="mod">
          <ac:chgData name="Alexander Richwood" userId="6a746949-975a-4404-914f-fa4a61014c27" providerId="ADAL" clId="{BB616311-6EC6-446B-B3DE-15ABD103BC7E}" dt="2021-05-05T07:52:05.235" v="1069" actId="1076"/>
          <ac:spMkLst>
            <pc:docMk/>
            <pc:sldMk cId="2497064491" sldId="2146845473"/>
            <ac:spMk id="78" creationId="{F0885228-9022-45AF-AA68-819D95E5C891}"/>
          </ac:spMkLst>
        </pc:spChg>
        <pc:spChg chg="mod">
          <ac:chgData name="Alexander Richwood" userId="6a746949-975a-4404-914f-fa4a61014c27" providerId="ADAL" clId="{BB616311-6EC6-446B-B3DE-15ABD103BC7E}" dt="2021-05-05T07:52:05.235" v="1069" actId="1076"/>
          <ac:spMkLst>
            <pc:docMk/>
            <pc:sldMk cId="2497064491" sldId="2146845473"/>
            <ac:spMk id="79" creationId="{3FA8051B-14DD-4895-B5F6-08B9FDF6FE2C}"/>
          </ac:spMkLst>
        </pc:spChg>
        <pc:spChg chg="mod">
          <ac:chgData name="Alexander Richwood" userId="6a746949-975a-4404-914f-fa4a61014c27" providerId="ADAL" clId="{BB616311-6EC6-446B-B3DE-15ABD103BC7E}" dt="2021-05-05T07:55:52.569" v="1182" actId="1076"/>
          <ac:spMkLst>
            <pc:docMk/>
            <pc:sldMk cId="2497064491" sldId="2146845473"/>
            <ac:spMk id="80" creationId="{63696CC7-8546-4DA3-AACC-FBF75A9B43B2}"/>
          </ac:spMkLst>
        </pc:spChg>
        <pc:spChg chg="del">
          <ac:chgData name="Alexander Richwood" userId="6a746949-975a-4404-914f-fa4a61014c27" providerId="ADAL" clId="{BB616311-6EC6-446B-B3DE-15ABD103BC7E}" dt="2021-05-05T07:51:46.450" v="1066" actId="478"/>
          <ac:spMkLst>
            <pc:docMk/>
            <pc:sldMk cId="2497064491" sldId="2146845473"/>
            <ac:spMk id="82" creationId="{D9AFEBFC-83D6-453C-BFF6-026702CD62C6}"/>
          </ac:spMkLst>
        </pc:spChg>
        <pc:spChg chg="del">
          <ac:chgData name="Alexander Richwood" userId="6a746949-975a-4404-914f-fa4a61014c27" providerId="ADAL" clId="{BB616311-6EC6-446B-B3DE-15ABD103BC7E}" dt="2021-05-05T07:51:46.450" v="1066" actId="478"/>
          <ac:spMkLst>
            <pc:docMk/>
            <pc:sldMk cId="2497064491" sldId="2146845473"/>
            <ac:spMk id="85" creationId="{77BA27E9-7135-402F-97AF-24DE601DED8E}"/>
          </ac:spMkLst>
        </pc:spChg>
        <pc:spChg chg="mod">
          <ac:chgData name="Alexander Richwood" userId="6a746949-975a-4404-914f-fa4a61014c27" providerId="ADAL" clId="{BB616311-6EC6-446B-B3DE-15ABD103BC7E}" dt="2021-05-05T07:54:21.354" v="1143" actId="404"/>
          <ac:spMkLst>
            <pc:docMk/>
            <pc:sldMk cId="2497064491" sldId="2146845473"/>
            <ac:spMk id="86" creationId="{0BAFD098-78AD-486D-8F9A-BFDCAA35B1F7}"/>
          </ac:spMkLst>
        </pc:spChg>
        <pc:spChg chg="mod">
          <ac:chgData name="Alexander Richwood" userId="6a746949-975a-4404-914f-fa4a61014c27" providerId="ADAL" clId="{BB616311-6EC6-446B-B3DE-15ABD103BC7E}" dt="2021-05-05T07:54:59.691" v="1176" actId="1076"/>
          <ac:spMkLst>
            <pc:docMk/>
            <pc:sldMk cId="2497064491" sldId="2146845473"/>
            <ac:spMk id="88" creationId="{7A92260F-7E59-4811-A5AA-B3D16C02F322}"/>
          </ac:spMkLst>
        </pc:spChg>
        <pc:spChg chg="mod">
          <ac:chgData name="Alexander Richwood" userId="6a746949-975a-4404-914f-fa4a61014c27" providerId="ADAL" clId="{BB616311-6EC6-446B-B3DE-15ABD103BC7E}" dt="2021-05-05T07:54:59.691" v="1176" actId="1076"/>
          <ac:spMkLst>
            <pc:docMk/>
            <pc:sldMk cId="2497064491" sldId="2146845473"/>
            <ac:spMk id="89" creationId="{A0CDF946-4381-4D38-A035-501A4270AE1A}"/>
          </ac:spMkLst>
        </pc:spChg>
        <pc:spChg chg="mod">
          <ac:chgData name="Alexander Richwood" userId="6a746949-975a-4404-914f-fa4a61014c27" providerId="ADAL" clId="{BB616311-6EC6-446B-B3DE-15ABD103BC7E}" dt="2021-05-05T07:54:59.691" v="1176" actId="1076"/>
          <ac:spMkLst>
            <pc:docMk/>
            <pc:sldMk cId="2497064491" sldId="2146845473"/>
            <ac:spMk id="90" creationId="{3CA211E2-3AF9-44AB-B220-3900C0F4D42E}"/>
          </ac:spMkLst>
        </pc:spChg>
        <pc:picChg chg="mod">
          <ac:chgData name="Alexander Richwood" userId="6a746949-975a-4404-914f-fa4a61014c27" providerId="ADAL" clId="{BB616311-6EC6-446B-B3DE-15ABD103BC7E}" dt="2021-05-05T07:52:18.230" v="1072" actId="1076"/>
          <ac:picMkLst>
            <pc:docMk/>
            <pc:sldMk cId="2497064491" sldId="2146845473"/>
            <ac:picMk id="71" creationId="{D7C30638-0883-4CEF-9B55-271240B087B6}"/>
          </ac:picMkLst>
        </pc:picChg>
        <pc:cxnChg chg="add mod ord">
          <ac:chgData name="Alexander Richwood" userId="6a746949-975a-4404-914f-fa4a61014c27" providerId="ADAL" clId="{BB616311-6EC6-446B-B3DE-15ABD103BC7E}" dt="2021-05-05T07:56:20.631" v="1187" actId="693"/>
          <ac:cxnSpMkLst>
            <pc:docMk/>
            <pc:sldMk cId="2497064491" sldId="2146845473"/>
            <ac:cxnSpMk id="5" creationId="{E4AE20B3-C9DF-464A-811A-8E3F8E4A770A}"/>
          </ac:cxnSpMkLst>
        </pc:cxnChg>
        <pc:cxnChg chg="del">
          <ac:chgData name="Alexander Richwood" userId="6a746949-975a-4404-914f-fa4a61014c27" providerId="ADAL" clId="{BB616311-6EC6-446B-B3DE-15ABD103BC7E}" dt="2021-05-05T07:52:59.354" v="1122" actId="478"/>
          <ac:cxnSpMkLst>
            <pc:docMk/>
            <pc:sldMk cId="2497064491" sldId="2146845473"/>
            <ac:cxnSpMk id="87" creationId="{19A9C982-1B7C-4AAC-B1FE-C192C9CD6C64}"/>
          </ac:cxnSpMkLst>
        </pc:cxnChg>
      </pc:sldChg>
      <pc:sldChg chg="addSp modSp add mod ord modShow">
        <pc:chgData name="Alexander Richwood" userId="6a746949-975a-4404-914f-fa4a61014c27" providerId="ADAL" clId="{BB616311-6EC6-446B-B3DE-15ABD103BC7E}" dt="2021-05-05T10:59:03.277" v="1282"/>
        <pc:sldMkLst>
          <pc:docMk/>
          <pc:sldMk cId="4166993874" sldId="2146845475"/>
        </pc:sldMkLst>
        <pc:spChg chg="add mod">
          <ac:chgData name="Alexander Richwood" userId="6a746949-975a-4404-914f-fa4a61014c27" providerId="ADAL" clId="{BB616311-6EC6-446B-B3DE-15ABD103BC7E}" dt="2021-05-04T12:06:09.547" v="202" actId="20577"/>
          <ac:spMkLst>
            <pc:docMk/>
            <pc:sldMk cId="4166993874" sldId="2146845475"/>
            <ac:spMk id="26" creationId="{DFF1A688-2CC7-44FF-AFBC-1CD2197AC715}"/>
          </ac:spMkLst>
        </pc:spChg>
      </pc:sldChg>
      <pc:sldChg chg="add">
        <pc:chgData name="Alexander Richwood" userId="6a746949-975a-4404-914f-fa4a61014c27" providerId="ADAL" clId="{BB616311-6EC6-446B-B3DE-15ABD103BC7E}" dt="2021-05-04T12:04:43.389" v="104"/>
        <pc:sldMkLst>
          <pc:docMk/>
          <pc:sldMk cId="2959590063" sldId="2146845483"/>
        </pc:sldMkLst>
      </pc:sldChg>
      <pc:sldChg chg="modSp add mod">
        <pc:chgData name="Alexander Richwood" userId="6a746949-975a-4404-914f-fa4a61014c27" providerId="ADAL" clId="{BB616311-6EC6-446B-B3DE-15ABD103BC7E}" dt="2021-05-04T12:18:55.101" v="356" actId="20577"/>
        <pc:sldMkLst>
          <pc:docMk/>
          <pc:sldMk cId="2430352248" sldId="2146845484"/>
        </pc:sldMkLst>
        <pc:spChg chg="mod">
          <ac:chgData name="Alexander Richwood" userId="6a746949-975a-4404-914f-fa4a61014c27" providerId="ADAL" clId="{BB616311-6EC6-446B-B3DE-15ABD103BC7E}" dt="2021-05-04T12:18:55.101" v="356" actId="20577"/>
          <ac:spMkLst>
            <pc:docMk/>
            <pc:sldMk cId="2430352248" sldId="2146845484"/>
            <ac:spMk id="2" creationId="{62DFFE52-DA02-4725-8FD1-E84CDE76ABF2}"/>
          </ac:spMkLst>
        </pc:spChg>
      </pc:sldChg>
      <pc:sldChg chg="modSp add mod">
        <pc:chgData name="Alexander Richwood" userId="6a746949-975a-4404-914f-fa4a61014c27" providerId="ADAL" clId="{BB616311-6EC6-446B-B3DE-15ABD103BC7E}" dt="2021-05-04T12:28:14.822" v="365" actId="20577"/>
        <pc:sldMkLst>
          <pc:docMk/>
          <pc:sldMk cId="1101184185" sldId="2146845485"/>
        </pc:sldMkLst>
        <pc:spChg chg="mod">
          <ac:chgData name="Alexander Richwood" userId="6a746949-975a-4404-914f-fa4a61014c27" providerId="ADAL" clId="{BB616311-6EC6-446B-B3DE-15ABD103BC7E}" dt="2021-05-04T12:28:14.822" v="365" actId="20577"/>
          <ac:spMkLst>
            <pc:docMk/>
            <pc:sldMk cId="1101184185" sldId="2146845485"/>
            <ac:spMk id="2" creationId="{62DFFE52-DA02-4725-8FD1-E84CDE76ABF2}"/>
          </ac:spMkLst>
        </pc:spChg>
      </pc:sldChg>
      <pc:sldChg chg="modSp add mod">
        <pc:chgData name="Alexander Richwood" userId="6a746949-975a-4404-914f-fa4a61014c27" providerId="ADAL" clId="{BB616311-6EC6-446B-B3DE-15ABD103BC7E}" dt="2021-05-04T12:33:14.775" v="480"/>
        <pc:sldMkLst>
          <pc:docMk/>
          <pc:sldMk cId="1559316264" sldId="2146845486"/>
        </pc:sldMkLst>
        <pc:spChg chg="mod">
          <ac:chgData name="Alexander Richwood" userId="6a746949-975a-4404-914f-fa4a61014c27" providerId="ADAL" clId="{BB616311-6EC6-446B-B3DE-15ABD103BC7E}" dt="2021-05-04T12:33:14.775" v="480"/>
          <ac:spMkLst>
            <pc:docMk/>
            <pc:sldMk cId="1559316264" sldId="2146845486"/>
            <ac:spMk id="2" creationId="{62DFFE52-DA02-4725-8FD1-E84CDE76ABF2}"/>
          </ac:spMkLst>
        </pc:spChg>
      </pc:sldChg>
      <pc:sldChg chg="add del">
        <pc:chgData name="Alexander Richwood" userId="6a746949-975a-4404-914f-fa4a61014c27" providerId="ADAL" clId="{BB616311-6EC6-446B-B3DE-15ABD103BC7E}" dt="2021-05-04T12:34:10.274" v="485"/>
        <pc:sldMkLst>
          <pc:docMk/>
          <pc:sldMk cId="593705447" sldId="2146845487"/>
        </pc:sldMkLst>
      </pc:sldChg>
      <pc:sldChg chg="modSp add mod">
        <pc:chgData name="Alexander Richwood" userId="6a746949-975a-4404-914f-fa4a61014c27" providerId="ADAL" clId="{BB616311-6EC6-446B-B3DE-15ABD103BC7E}" dt="2021-05-04T12:53:20.171" v="637" actId="20577"/>
        <pc:sldMkLst>
          <pc:docMk/>
          <pc:sldMk cId="2376886495" sldId="2146845487"/>
        </pc:sldMkLst>
        <pc:spChg chg="mod">
          <ac:chgData name="Alexander Richwood" userId="6a746949-975a-4404-914f-fa4a61014c27" providerId="ADAL" clId="{BB616311-6EC6-446B-B3DE-15ABD103BC7E}" dt="2021-05-04T12:53:20.171" v="637" actId="20577"/>
          <ac:spMkLst>
            <pc:docMk/>
            <pc:sldMk cId="2376886495" sldId="2146845487"/>
            <ac:spMk id="2" creationId="{62DFFE52-DA02-4725-8FD1-E84CDE76ABF2}"/>
          </ac:spMkLst>
        </pc:spChg>
      </pc:sldChg>
      <pc:sldChg chg="modSp add mod">
        <pc:chgData name="Alexander Richwood" userId="6a746949-975a-4404-914f-fa4a61014c27" providerId="ADAL" clId="{BB616311-6EC6-446B-B3DE-15ABD103BC7E}" dt="2021-05-04T12:53:43.337" v="648" actId="20577"/>
        <pc:sldMkLst>
          <pc:docMk/>
          <pc:sldMk cId="3874741012" sldId="2146845488"/>
        </pc:sldMkLst>
        <pc:spChg chg="mod">
          <ac:chgData name="Alexander Richwood" userId="6a746949-975a-4404-914f-fa4a61014c27" providerId="ADAL" clId="{BB616311-6EC6-446B-B3DE-15ABD103BC7E}" dt="2021-05-04T12:53:43.337" v="648" actId="20577"/>
          <ac:spMkLst>
            <pc:docMk/>
            <pc:sldMk cId="3874741012" sldId="2146845488"/>
            <ac:spMk id="2" creationId="{62DFFE52-DA02-4725-8FD1-E84CDE76ABF2}"/>
          </ac:spMkLst>
        </pc:spChg>
      </pc:sldChg>
      <pc:sldMasterChg chg="del delSldLayout">
        <pc:chgData name="Alexander Richwood" userId="6a746949-975a-4404-914f-fa4a61014c27" providerId="ADAL" clId="{BB616311-6EC6-446B-B3DE-15ABD103BC7E}" dt="2021-05-04T11:57:44.412" v="3" actId="47"/>
        <pc:sldMasterMkLst>
          <pc:docMk/>
          <pc:sldMasterMk cId="2460954070" sldId="2147483660"/>
        </pc:sldMasterMkLst>
        <pc:sldLayoutChg chg="del">
          <pc:chgData name="Alexander Richwood" userId="6a746949-975a-4404-914f-fa4a61014c27" providerId="ADAL" clId="{BB616311-6EC6-446B-B3DE-15ABD103BC7E}" dt="2021-05-04T11:57:44.412" v="3" actId="47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Alexander Richwood" userId="6a746949-975a-4404-914f-fa4a61014c27" providerId="ADAL" clId="{BB616311-6EC6-446B-B3DE-15ABD103BC7E}" dt="2021-05-04T11:57:44.412" v="3" actId="47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Alexander Richwood" userId="6a746949-975a-4404-914f-fa4a61014c27" providerId="ADAL" clId="{BB616311-6EC6-446B-B3DE-15ABD103BC7E}" dt="2021-05-04T11:57:44.412" v="3" actId="47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Alexander Richwood" userId="6a746949-975a-4404-914f-fa4a61014c27" providerId="ADAL" clId="{BB616311-6EC6-446B-B3DE-15ABD103BC7E}" dt="2021-05-04T11:57:44.412" v="3" actId="47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Alexander Richwood" userId="6a746949-975a-4404-914f-fa4a61014c27" providerId="ADAL" clId="{BB616311-6EC6-446B-B3DE-15ABD103BC7E}" dt="2021-05-04T11:57:44.412" v="3" actId="47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Alexander Richwood" userId="6a746949-975a-4404-914f-fa4a61014c27" providerId="ADAL" clId="{BB616311-6EC6-446B-B3DE-15ABD103BC7E}" dt="2021-05-04T11:57:44.412" v="3" actId="47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Alexander Richwood" userId="6a746949-975a-4404-914f-fa4a61014c27" providerId="ADAL" clId="{BB616311-6EC6-446B-B3DE-15ABD103BC7E}" dt="2021-05-04T11:57:44.412" v="3" actId="47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Alexander Richwood" userId="6a746949-975a-4404-914f-fa4a61014c27" providerId="ADAL" clId="{BB616311-6EC6-446B-B3DE-15ABD103BC7E}" dt="2021-05-04T11:57:44.412" v="3" actId="47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Alexander Richwood" userId="6a746949-975a-4404-914f-fa4a61014c27" providerId="ADAL" clId="{BB616311-6EC6-446B-B3DE-15ABD103BC7E}" dt="2021-05-04T11:57:44.412" v="3" actId="47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Alexander Richwood" userId="6a746949-975a-4404-914f-fa4a61014c27" providerId="ADAL" clId="{BB616311-6EC6-446B-B3DE-15ABD103BC7E}" dt="2021-05-04T11:57:44.412" v="3" actId="47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Alexander Richwood" userId="6a746949-975a-4404-914f-fa4a61014c27" providerId="ADAL" clId="{BB616311-6EC6-446B-B3DE-15ABD103BC7E}" dt="2021-05-04T11:57:44.412" v="3" actId="47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  <pc:docChgLst>
    <pc:chgData name="Alexandre Raynaud" userId="S::alexandre.raynaud@veeva.com::62013f2f-fa8b-4728-ba61-7c17181a1d4e" providerId="AD" clId="Web-{E8899BDD-0971-4B1F-3FE1-E13CE4856F6E}"/>
    <pc:docChg chg="modSld">
      <pc:chgData name="Alexandre Raynaud" userId="S::alexandre.raynaud@veeva.com::62013f2f-fa8b-4728-ba61-7c17181a1d4e" providerId="AD" clId="Web-{E8899BDD-0971-4B1F-3FE1-E13CE4856F6E}" dt="2021-05-05T07:21:59.227" v="10"/>
      <pc:docMkLst>
        <pc:docMk/>
      </pc:docMkLst>
      <pc:sldChg chg="modSp">
        <pc:chgData name="Alexandre Raynaud" userId="S::alexandre.raynaud@veeva.com::62013f2f-fa8b-4728-ba61-7c17181a1d4e" providerId="AD" clId="Web-{E8899BDD-0971-4B1F-3FE1-E13CE4856F6E}" dt="2021-05-05T07:21:00.868" v="8" actId="20577"/>
        <pc:sldMkLst>
          <pc:docMk/>
          <pc:sldMk cId="4248051299" sldId="2146845470"/>
        </pc:sldMkLst>
        <pc:spChg chg="mod">
          <ac:chgData name="Alexandre Raynaud" userId="S::alexandre.raynaud@veeva.com::62013f2f-fa8b-4728-ba61-7c17181a1d4e" providerId="AD" clId="Web-{E8899BDD-0971-4B1F-3FE1-E13CE4856F6E}" dt="2021-05-05T07:21:00.868" v="8" actId="20577"/>
          <ac:spMkLst>
            <pc:docMk/>
            <pc:sldMk cId="4248051299" sldId="2146845470"/>
            <ac:spMk id="2" creationId="{3451F6DA-66D1-47D0-9D9D-FD423D814993}"/>
          </ac:spMkLst>
        </pc:spChg>
      </pc:sldChg>
      <pc:sldChg chg="addCm modCm">
        <pc:chgData name="Alexandre Raynaud" userId="S::alexandre.raynaud@veeva.com::62013f2f-fa8b-4728-ba61-7c17181a1d4e" providerId="AD" clId="Web-{E8899BDD-0971-4B1F-3FE1-E13CE4856F6E}" dt="2021-05-05T07:21:59.227" v="10"/>
        <pc:sldMkLst>
          <pc:docMk/>
          <pc:sldMk cId="3901396449" sldId="2146845472"/>
        </pc:sldMkLst>
      </pc:sldChg>
    </pc:docChg>
  </pc:docChgLst>
  <pc:docChgLst>
    <pc:chgData name="Gareth Allott" userId="d67bc1e7-5e6e-4540-bcf9-468a02f7a83e" providerId="ADAL" clId="{FA1643D3-A720-49F2-BB83-1AFCB212AB8F}"/>
    <pc:docChg chg="undo custSel addSld delSld modSld sldOrd">
      <pc:chgData name="Gareth Allott" userId="d67bc1e7-5e6e-4540-bcf9-468a02f7a83e" providerId="ADAL" clId="{FA1643D3-A720-49F2-BB83-1AFCB212AB8F}" dt="2021-05-05T12:50:07.797" v="1992" actId="20577"/>
      <pc:docMkLst>
        <pc:docMk/>
      </pc:docMkLst>
      <pc:sldChg chg="addSp delSp modSp mod ord modShow">
        <pc:chgData name="Gareth Allott" userId="d67bc1e7-5e6e-4540-bcf9-468a02f7a83e" providerId="ADAL" clId="{FA1643D3-A720-49F2-BB83-1AFCB212AB8F}" dt="2021-05-05T12:20:37.712" v="1081" actId="5793"/>
        <pc:sldMkLst>
          <pc:docMk/>
          <pc:sldMk cId="41267932" sldId="2146845372"/>
        </pc:sldMkLst>
        <pc:spChg chg="mod">
          <ac:chgData name="Gareth Allott" userId="d67bc1e7-5e6e-4540-bcf9-468a02f7a83e" providerId="ADAL" clId="{FA1643D3-A720-49F2-BB83-1AFCB212AB8F}" dt="2021-05-05T11:28:02.738" v="1075" actId="20577"/>
          <ac:spMkLst>
            <pc:docMk/>
            <pc:sldMk cId="41267932" sldId="2146845372"/>
            <ac:spMk id="2" creationId="{ED2FC044-BEDA-42E8-913B-B30EC113F11D}"/>
          </ac:spMkLst>
        </pc:spChg>
        <pc:spChg chg="add del mod">
          <ac:chgData name="Gareth Allott" userId="d67bc1e7-5e6e-4540-bcf9-468a02f7a83e" providerId="ADAL" clId="{FA1643D3-A720-49F2-BB83-1AFCB212AB8F}" dt="2021-05-05T11:27:37.233" v="1068" actId="1076"/>
          <ac:spMkLst>
            <pc:docMk/>
            <pc:sldMk cId="41267932" sldId="2146845372"/>
            <ac:spMk id="5" creationId="{BCC68F0D-3E61-4D8E-8595-89DA89762F49}"/>
          </ac:spMkLst>
        </pc:spChg>
        <pc:spChg chg="mod">
          <ac:chgData name="Gareth Allott" userId="d67bc1e7-5e6e-4540-bcf9-468a02f7a83e" providerId="ADAL" clId="{FA1643D3-A720-49F2-BB83-1AFCB212AB8F}" dt="2021-05-05T12:20:37.712" v="1081" actId="5793"/>
          <ac:spMkLst>
            <pc:docMk/>
            <pc:sldMk cId="41267932" sldId="2146845372"/>
            <ac:spMk id="6" creationId="{99B84020-79A9-4C48-9FEC-E870B6547AF7}"/>
          </ac:spMkLst>
        </pc:spChg>
        <pc:spChg chg="add del mod">
          <ac:chgData name="Gareth Allott" userId="d67bc1e7-5e6e-4540-bcf9-468a02f7a83e" providerId="ADAL" clId="{FA1643D3-A720-49F2-BB83-1AFCB212AB8F}" dt="2021-05-05T11:11:41.797" v="1060" actId="478"/>
          <ac:spMkLst>
            <pc:docMk/>
            <pc:sldMk cId="41267932" sldId="2146845372"/>
            <ac:spMk id="8" creationId="{DE19276A-5116-48B9-B564-2D2F433C9678}"/>
          </ac:spMkLst>
        </pc:spChg>
        <pc:spChg chg="add del mod">
          <ac:chgData name="Gareth Allott" userId="d67bc1e7-5e6e-4540-bcf9-468a02f7a83e" providerId="ADAL" clId="{FA1643D3-A720-49F2-BB83-1AFCB212AB8F}" dt="2021-05-05T11:27:36.862" v="1067" actId="478"/>
          <ac:spMkLst>
            <pc:docMk/>
            <pc:sldMk cId="41267932" sldId="2146845372"/>
            <ac:spMk id="10" creationId="{4B03FF8A-9649-4A23-8437-E2B156B513B8}"/>
          </ac:spMkLst>
        </pc:spChg>
      </pc:sldChg>
      <pc:sldChg chg="modSp mod">
        <pc:chgData name="Gareth Allott" userId="d67bc1e7-5e6e-4540-bcf9-468a02f7a83e" providerId="ADAL" clId="{FA1643D3-A720-49F2-BB83-1AFCB212AB8F}" dt="2021-05-05T12:01:14.386" v="1078" actId="20577"/>
        <pc:sldMkLst>
          <pc:docMk/>
          <pc:sldMk cId="4080574388" sldId="2146845442"/>
        </pc:sldMkLst>
        <pc:graphicFrameChg chg="modGraphic">
          <ac:chgData name="Gareth Allott" userId="d67bc1e7-5e6e-4540-bcf9-468a02f7a83e" providerId="ADAL" clId="{FA1643D3-A720-49F2-BB83-1AFCB212AB8F}" dt="2021-05-05T12:01:14.386" v="1078" actId="20577"/>
          <ac:graphicFrameMkLst>
            <pc:docMk/>
            <pc:sldMk cId="4080574388" sldId="2146845442"/>
            <ac:graphicFrameMk id="4" creationId="{5DA8D63F-9C7B-9049-A963-9B83E9891FBA}"/>
          </ac:graphicFrameMkLst>
        </pc:graphicFrameChg>
      </pc:sldChg>
      <pc:sldChg chg="addSp delSp modSp mod">
        <pc:chgData name="Gareth Allott" userId="d67bc1e7-5e6e-4540-bcf9-468a02f7a83e" providerId="ADAL" clId="{FA1643D3-A720-49F2-BB83-1AFCB212AB8F}" dt="2021-05-05T11:28:00.016" v="1073" actId="20577"/>
        <pc:sldMkLst>
          <pc:docMk/>
          <pc:sldMk cId="823817614" sldId="2146845445"/>
        </pc:sldMkLst>
        <pc:spChg chg="mod">
          <ac:chgData name="Gareth Allott" userId="d67bc1e7-5e6e-4540-bcf9-468a02f7a83e" providerId="ADAL" clId="{FA1643D3-A720-49F2-BB83-1AFCB212AB8F}" dt="2021-05-05T11:28:00.016" v="1073" actId="20577"/>
          <ac:spMkLst>
            <pc:docMk/>
            <pc:sldMk cId="823817614" sldId="2146845445"/>
            <ac:spMk id="2" creationId="{ED2FC044-BEDA-42E8-913B-B30EC113F11D}"/>
          </ac:spMkLst>
        </pc:spChg>
        <pc:spChg chg="mod">
          <ac:chgData name="Gareth Allott" userId="d67bc1e7-5e6e-4540-bcf9-468a02f7a83e" providerId="ADAL" clId="{FA1643D3-A720-49F2-BB83-1AFCB212AB8F}" dt="2021-05-04T17:28:55.853" v="989" actId="20577"/>
          <ac:spMkLst>
            <pc:docMk/>
            <pc:sldMk cId="823817614" sldId="2146845445"/>
            <ac:spMk id="5" creationId="{BCC68F0D-3E61-4D8E-8595-89DA89762F49}"/>
          </ac:spMkLst>
        </pc:spChg>
        <pc:spChg chg="mod">
          <ac:chgData name="Gareth Allott" userId="d67bc1e7-5e6e-4540-bcf9-468a02f7a83e" providerId="ADAL" clId="{FA1643D3-A720-49F2-BB83-1AFCB212AB8F}" dt="2021-05-04T17:29:15.962" v="1007" actId="20577"/>
          <ac:spMkLst>
            <pc:docMk/>
            <pc:sldMk cId="823817614" sldId="2146845445"/>
            <ac:spMk id="6" creationId="{99B84020-79A9-4C48-9FEC-E870B6547AF7}"/>
          </ac:spMkLst>
        </pc:spChg>
        <pc:spChg chg="add del mod">
          <ac:chgData name="Gareth Allott" userId="d67bc1e7-5e6e-4540-bcf9-468a02f7a83e" providerId="ADAL" clId="{FA1643D3-A720-49F2-BB83-1AFCB212AB8F}" dt="2021-05-04T17:28:57.577" v="990" actId="478"/>
          <ac:spMkLst>
            <pc:docMk/>
            <pc:sldMk cId="823817614" sldId="2146845445"/>
            <ac:spMk id="8" creationId="{B9F5929A-ADBC-409F-B2BA-F632F853A83C}"/>
          </ac:spMkLst>
        </pc:spChg>
      </pc:sldChg>
      <pc:sldChg chg="addSp delSp modSp mod ord">
        <pc:chgData name="Gareth Allott" userId="d67bc1e7-5e6e-4540-bcf9-468a02f7a83e" providerId="ADAL" clId="{FA1643D3-A720-49F2-BB83-1AFCB212AB8F}" dt="2021-05-05T12:50:07.797" v="1992" actId="20577"/>
        <pc:sldMkLst>
          <pc:docMk/>
          <pc:sldMk cId="3549728862" sldId="2146845446"/>
        </pc:sldMkLst>
        <pc:spChg chg="mod">
          <ac:chgData name="Gareth Allott" userId="d67bc1e7-5e6e-4540-bcf9-468a02f7a83e" providerId="ADAL" clId="{FA1643D3-A720-49F2-BB83-1AFCB212AB8F}" dt="2021-05-05T11:27:57.994" v="1071" actId="20577"/>
          <ac:spMkLst>
            <pc:docMk/>
            <pc:sldMk cId="3549728862" sldId="2146845446"/>
            <ac:spMk id="2" creationId="{ED2FC044-BEDA-42E8-913B-B30EC113F11D}"/>
          </ac:spMkLst>
        </pc:spChg>
        <pc:spChg chg="mod">
          <ac:chgData name="Gareth Allott" userId="d67bc1e7-5e6e-4540-bcf9-468a02f7a83e" providerId="ADAL" clId="{FA1643D3-A720-49F2-BB83-1AFCB212AB8F}" dt="2021-05-05T12:50:07.797" v="1992" actId="20577"/>
          <ac:spMkLst>
            <pc:docMk/>
            <pc:sldMk cId="3549728862" sldId="2146845446"/>
            <ac:spMk id="6" creationId="{99B84020-79A9-4C48-9FEC-E870B6547AF7}"/>
          </ac:spMkLst>
        </pc:spChg>
        <pc:spChg chg="add del mod">
          <ac:chgData name="Gareth Allott" userId="d67bc1e7-5e6e-4540-bcf9-468a02f7a83e" providerId="ADAL" clId="{FA1643D3-A720-49F2-BB83-1AFCB212AB8F}" dt="2021-05-05T11:11:53.888" v="1061" actId="478"/>
          <ac:spMkLst>
            <pc:docMk/>
            <pc:sldMk cId="3549728862" sldId="2146845446"/>
            <ac:spMk id="8" creationId="{7DDF6FD2-C4AC-4C28-A423-848EA44230F3}"/>
          </ac:spMkLst>
        </pc:spChg>
      </pc:sldChg>
      <pc:sldChg chg="addSp delSp modSp mod delCm">
        <pc:chgData name="Gareth Allott" userId="d67bc1e7-5e6e-4540-bcf9-468a02f7a83e" providerId="ADAL" clId="{FA1643D3-A720-49F2-BB83-1AFCB212AB8F}" dt="2021-05-04T17:17:11.591" v="978" actId="1592"/>
        <pc:sldMkLst>
          <pc:docMk/>
          <pc:sldMk cId="1943691831" sldId="2146845458"/>
        </pc:sldMkLst>
        <pc:spChg chg="del">
          <ac:chgData name="Gareth Allott" userId="d67bc1e7-5e6e-4540-bcf9-468a02f7a83e" providerId="ADAL" clId="{FA1643D3-A720-49F2-BB83-1AFCB212AB8F}" dt="2021-05-04T17:16:19.441" v="966" actId="478"/>
          <ac:spMkLst>
            <pc:docMk/>
            <pc:sldMk cId="1943691831" sldId="2146845458"/>
            <ac:spMk id="2" creationId="{386D3392-54AD-4BC9-9866-82C32E5D4C8F}"/>
          </ac:spMkLst>
        </pc:spChg>
        <pc:spChg chg="del">
          <ac:chgData name="Gareth Allott" userId="d67bc1e7-5e6e-4540-bcf9-468a02f7a83e" providerId="ADAL" clId="{FA1643D3-A720-49F2-BB83-1AFCB212AB8F}" dt="2021-05-04T17:16:52.913" v="968" actId="478"/>
          <ac:spMkLst>
            <pc:docMk/>
            <pc:sldMk cId="1943691831" sldId="2146845458"/>
            <ac:spMk id="15" creationId="{8C6F5DE9-A61E-4068-90AD-72B3722D1A0A}"/>
          </ac:spMkLst>
        </pc:spChg>
        <pc:spChg chg="mod">
          <ac:chgData name="Gareth Allott" userId="d67bc1e7-5e6e-4540-bcf9-468a02f7a83e" providerId="ADAL" clId="{FA1643D3-A720-49F2-BB83-1AFCB212AB8F}" dt="2021-05-04T17:17:08.637" v="977" actId="1076"/>
          <ac:spMkLst>
            <pc:docMk/>
            <pc:sldMk cId="1943691831" sldId="2146845458"/>
            <ac:spMk id="21" creationId="{1E8EC1B5-E866-4D1D-80ED-1243B9C69250}"/>
          </ac:spMkLst>
        </pc:spChg>
        <pc:picChg chg="add mod ord">
          <ac:chgData name="Gareth Allott" userId="d67bc1e7-5e6e-4540-bcf9-468a02f7a83e" providerId="ADAL" clId="{FA1643D3-A720-49F2-BB83-1AFCB212AB8F}" dt="2021-05-04T17:16:59.792" v="972" actId="167"/>
          <ac:picMkLst>
            <pc:docMk/>
            <pc:sldMk cId="1943691831" sldId="2146845458"/>
            <ac:picMk id="4" creationId="{51F1BB10-53FA-4AC4-9793-DB71BB9C9F12}"/>
          </ac:picMkLst>
        </pc:picChg>
        <pc:picChg chg="del">
          <ac:chgData name="Gareth Allott" userId="d67bc1e7-5e6e-4540-bcf9-468a02f7a83e" providerId="ADAL" clId="{FA1643D3-A720-49F2-BB83-1AFCB212AB8F}" dt="2021-05-04T17:16:50.668" v="967" actId="478"/>
          <ac:picMkLst>
            <pc:docMk/>
            <pc:sldMk cId="1943691831" sldId="2146845458"/>
            <ac:picMk id="17" creationId="{03075282-E118-43D1-8F72-2098A1CCA66F}"/>
          </ac:picMkLst>
        </pc:picChg>
      </pc:sldChg>
      <pc:sldChg chg="addSp delSp modSp mod">
        <pc:chgData name="Gareth Allott" userId="d67bc1e7-5e6e-4540-bcf9-468a02f7a83e" providerId="ADAL" clId="{FA1643D3-A720-49F2-BB83-1AFCB212AB8F}" dt="2021-05-05T12:29:46.648" v="1501" actId="20577"/>
        <pc:sldMkLst>
          <pc:docMk/>
          <pc:sldMk cId="3435418820" sldId="2146845461"/>
        </pc:sldMkLst>
        <pc:spChg chg="add mod">
          <ac:chgData name="Gareth Allott" userId="d67bc1e7-5e6e-4540-bcf9-468a02f7a83e" providerId="ADAL" clId="{FA1643D3-A720-49F2-BB83-1AFCB212AB8F}" dt="2021-05-05T12:23:43.371" v="1184" actId="20577"/>
          <ac:spMkLst>
            <pc:docMk/>
            <pc:sldMk cId="3435418820" sldId="2146845461"/>
            <ac:spMk id="3" creationId="{25114ACC-77DD-43CB-81B0-518F2CC54D9F}"/>
          </ac:spMkLst>
        </pc:spChg>
        <pc:spChg chg="add del mod">
          <ac:chgData name="Gareth Allott" userId="d67bc1e7-5e6e-4540-bcf9-468a02f7a83e" providerId="ADAL" clId="{FA1643D3-A720-49F2-BB83-1AFCB212AB8F}" dt="2021-05-04T13:52:51.536" v="304" actId="478"/>
          <ac:spMkLst>
            <pc:docMk/>
            <pc:sldMk cId="3435418820" sldId="2146845461"/>
            <ac:spMk id="10" creationId="{EBDF6205-8299-4B8E-8F2D-BA39931883A8}"/>
          </ac:spMkLst>
        </pc:spChg>
        <pc:spChg chg="add mod">
          <ac:chgData name="Gareth Allott" userId="d67bc1e7-5e6e-4540-bcf9-468a02f7a83e" providerId="ADAL" clId="{FA1643D3-A720-49F2-BB83-1AFCB212AB8F}" dt="2021-05-05T12:29:39.428" v="1498" actId="1076"/>
          <ac:spMkLst>
            <pc:docMk/>
            <pc:sldMk cId="3435418820" sldId="2146845461"/>
            <ac:spMk id="12" creationId="{CA2B5110-20E2-4202-8BB1-E4DDC9B6723E}"/>
          </ac:spMkLst>
        </pc:spChg>
        <pc:spChg chg="add mod">
          <ac:chgData name="Gareth Allott" userId="d67bc1e7-5e6e-4540-bcf9-468a02f7a83e" providerId="ADAL" clId="{FA1643D3-A720-49F2-BB83-1AFCB212AB8F}" dt="2021-05-05T12:29:46.648" v="1501" actId="20577"/>
          <ac:spMkLst>
            <pc:docMk/>
            <pc:sldMk cId="3435418820" sldId="2146845461"/>
            <ac:spMk id="13" creationId="{5818C2E6-B9AE-4834-A9C4-E4ED9E511848}"/>
          </ac:spMkLst>
        </pc:spChg>
        <pc:spChg chg="mod">
          <ac:chgData name="Gareth Allott" userId="d67bc1e7-5e6e-4540-bcf9-468a02f7a83e" providerId="ADAL" clId="{FA1643D3-A720-49F2-BB83-1AFCB212AB8F}" dt="2021-05-05T12:21:25.682" v="1086" actId="20577"/>
          <ac:spMkLst>
            <pc:docMk/>
            <pc:sldMk cId="3435418820" sldId="2146845461"/>
            <ac:spMk id="29" creationId="{E8CC11C8-CCFB-49BC-9E57-55571375C5BF}"/>
          </ac:spMkLst>
        </pc:spChg>
      </pc:sldChg>
      <pc:sldChg chg="modSp mod">
        <pc:chgData name="Gareth Allott" userId="d67bc1e7-5e6e-4540-bcf9-468a02f7a83e" providerId="ADAL" clId="{FA1643D3-A720-49F2-BB83-1AFCB212AB8F}" dt="2021-05-04T13:49:55.663" v="13" actId="20577"/>
        <pc:sldMkLst>
          <pc:docMk/>
          <pc:sldMk cId="4248051299" sldId="2146845470"/>
        </pc:sldMkLst>
        <pc:spChg chg="mod">
          <ac:chgData name="Gareth Allott" userId="d67bc1e7-5e6e-4540-bcf9-468a02f7a83e" providerId="ADAL" clId="{FA1643D3-A720-49F2-BB83-1AFCB212AB8F}" dt="2021-05-04T13:49:55.663" v="13" actId="20577"/>
          <ac:spMkLst>
            <pc:docMk/>
            <pc:sldMk cId="4248051299" sldId="2146845470"/>
            <ac:spMk id="2" creationId="{3451F6DA-66D1-47D0-9D9D-FD423D814993}"/>
          </ac:spMkLst>
        </pc:spChg>
      </pc:sldChg>
      <pc:sldChg chg="addSp modSp mod">
        <pc:chgData name="Gareth Allott" userId="d67bc1e7-5e6e-4540-bcf9-468a02f7a83e" providerId="ADAL" clId="{FA1643D3-A720-49F2-BB83-1AFCB212AB8F}" dt="2021-05-04T13:50:50.402" v="64" actId="14100"/>
        <pc:sldMkLst>
          <pc:docMk/>
          <pc:sldMk cId="2497064491" sldId="2146845473"/>
        </pc:sldMkLst>
        <pc:spChg chg="add mod">
          <ac:chgData name="Gareth Allott" userId="d67bc1e7-5e6e-4540-bcf9-468a02f7a83e" providerId="ADAL" clId="{FA1643D3-A720-49F2-BB83-1AFCB212AB8F}" dt="2021-05-04T13:50:50.402" v="64" actId="14100"/>
          <ac:spMkLst>
            <pc:docMk/>
            <pc:sldMk cId="2497064491" sldId="2146845473"/>
            <ac:spMk id="3" creationId="{243C1F09-C194-42DB-8E8E-0724FA2BBFA2}"/>
          </ac:spMkLst>
        </pc:spChg>
      </pc:sldChg>
      <pc:sldChg chg="modSp mod">
        <pc:chgData name="Gareth Allott" userId="d67bc1e7-5e6e-4540-bcf9-468a02f7a83e" providerId="ADAL" clId="{FA1643D3-A720-49F2-BB83-1AFCB212AB8F}" dt="2021-05-04T13:52:21.685" v="301" actId="20577"/>
        <pc:sldMkLst>
          <pc:docMk/>
          <pc:sldMk cId="4166993874" sldId="2146845475"/>
        </pc:sldMkLst>
        <pc:spChg chg="mod">
          <ac:chgData name="Gareth Allott" userId="d67bc1e7-5e6e-4540-bcf9-468a02f7a83e" providerId="ADAL" clId="{FA1643D3-A720-49F2-BB83-1AFCB212AB8F}" dt="2021-05-04T13:52:21.685" v="301" actId="20577"/>
          <ac:spMkLst>
            <pc:docMk/>
            <pc:sldMk cId="4166993874" sldId="2146845475"/>
            <ac:spMk id="26" creationId="{DFF1A688-2CC7-44FF-AFBC-1CD2197AC715}"/>
          </ac:spMkLst>
        </pc:spChg>
      </pc:sldChg>
      <pc:sldChg chg="new del">
        <pc:chgData name="Gareth Allott" userId="d67bc1e7-5e6e-4540-bcf9-468a02f7a83e" providerId="ADAL" clId="{FA1643D3-A720-49F2-BB83-1AFCB212AB8F}" dt="2021-05-04T15:14:35.918" v="702" actId="680"/>
        <pc:sldMkLst>
          <pc:docMk/>
          <pc:sldMk cId="2768888884" sldId="2146845489"/>
        </pc:sldMkLst>
      </pc:sldChg>
      <pc:sldChg chg="addSp delSp modSp new mod">
        <pc:chgData name="Gareth Allott" userId="d67bc1e7-5e6e-4540-bcf9-468a02f7a83e" providerId="ADAL" clId="{FA1643D3-A720-49F2-BB83-1AFCB212AB8F}" dt="2021-05-05T12:41:32.401" v="1952" actId="14100"/>
        <pc:sldMkLst>
          <pc:docMk/>
          <pc:sldMk cId="3457006122" sldId="2146845489"/>
        </pc:sldMkLst>
        <pc:spChg chg="mod">
          <ac:chgData name="Gareth Allott" userId="d67bc1e7-5e6e-4540-bcf9-468a02f7a83e" providerId="ADAL" clId="{FA1643D3-A720-49F2-BB83-1AFCB212AB8F}" dt="2021-05-04T17:12:37.022" v="755" actId="20577"/>
          <ac:spMkLst>
            <pc:docMk/>
            <pc:sldMk cId="3457006122" sldId="2146845489"/>
            <ac:spMk id="2" creationId="{BC326C2B-F0CF-4943-BCB7-441225A6B49F}"/>
          </ac:spMkLst>
        </pc:spChg>
        <pc:spChg chg="del mod">
          <ac:chgData name="Gareth Allott" userId="d67bc1e7-5e6e-4540-bcf9-468a02f7a83e" providerId="ADAL" clId="{FA1643D3-A720-49F2-BB83-1AFCB212AB8F}" dt="2021-05-04T17:13:49.534" v="838" actId="478"/>
          <ac:spMkLst>
            <pc:docMk/>
            <pc:sldMk cId="3457006122" sldId="2146845489"/>
            <ac:spMk id="3" creationId="{03B7B13D-8A33-47BE-B15A-846241D7B78E}"/>
          </ac:spMkLst>
        </pc:spChg>
        <pc:spChg chg="add mod">
          <ac:chgData name="Gareth Allott" userId="d67bc1e7-5e6e-4540-bcf9-468a02f7a83e" providerId="ADAL" clId="{FA1643D3-A720-49F2-BB83-1AFCB212AB8F}" dt="2021-05-05T12:41:32.401" v="1952" actId="14100"/>
          <ac:spMkLst>
            <pc:docMk/>
            <pc:sldMk cId="3457006122" sldId="2146845489"/>
            <ac:spMk id="4" creationId="{85585D11-A36F-4E5F-9370-0E29C477B75F}"/>
          </ac:spMkLst>
        </pc:spChg>
        <pc:spChg chg="add del mod">
          <ac:chgData name="Gareth Allott" userId="d67bc1e7-5e6e-4540-bcf9-468a02f7a83e" providerId="ADAL" clId="{FA1643D3-A720-49F2-BB83-1AFCB212AB8F}" dt="2021-05-04T17:13:50.951" v="839" actId="478"/>
          <ac:spMkLst>
            <pc:docMk/>
            <pc:sldMk cId="3457006122" sldId="2146845489"/>
            <ac:spMk id="6" creationId="{8BF94637-FD50-492C-B2B0-772C9C150D7B}"/>
          </ac:spMkLst>
        </pc:spChg>
        <pc:spChg chg="add mod">
          <ac:chgData name="Gareth Allott" userId="d67bc1e7-5e6e-4540-bcf9-468a02f7a83e" providerId="ADAL" clId="{FA1643D3-A720-49F2-BB83-1AFCB212AB8F}" dt="2021-05-05T07:43:20.949" v="1059" actId="20577"/>
          <ac:spMkLst>
            <pc:docMk/>
            <pc:sldMk cId="3457006122" sldId="2146845489"/>
            <ac:spMk id="7" creationId="{42F72D5B-1C3C-4595-B168-6FB556449C02}"/>
          </ac:spMkLst>
        </pc:spChg>
        <pc:picChg chg="add mod">
          <ac:chgData name="Gareth Allott" userId="d67bc1e7-5e6e-4540-bcf9-468a02f7a83e" providerId="ADAL" clId="{FA1643D3-A720-49F2-BB83-1AFCB212AB8F}" dt="2021-05-04T17:15:52.419" v="964" actId="1076"/>
          <ac:picMkLst>
            <pc:docMk/>
            <pc:sldMk cId="3457006122" sldId="2146845489"/>
            <ac:picMk id="9" creationId="{81111DA5-9726-4CD7-8C5D-54D59BC68A4B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5DCA5-8D45-4363-8EDA-BF2F16B79716}" type="datetimeFigureOut">
              <a:rPr lang="en-GB" smtClean="0"/>
              <a:t>05/05/2021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1D637-EE61-4999-A001-F408729164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440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Patrick</a:t>
            </a:r>
            <a:r>
              <a:rPr kumimoji="0" lang="en-FR" sz="12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, </a:t>
            </a:r>
            <a:r>
              <a:rPr kumimoji="0" lang="en-GB" sz="12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Elisa, Deborah, Geert, Alessandra, </a:t>
            </a:r>
            <a:r>
              <a:rPr kumimoji="0" lang="en-FR" sz="12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Secil</a:t>
            </a:r>
            <a:r>
              <a:rPr kumimoji="0" lang="en-GB" sz="12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, Camille, Clare, Johan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FR" sz="12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Alexandre</a:t>
            </a:r>
            <a:r>
              <a:rPr kumimoji="0" lang="en-GB" sz="12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/</a:t>
            </a:r>
            <a:r>
              <a:rPr kumimoji="0" lang="en-FR" sz="12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Gareth</a:t>
            </a:r>
            <a:r>
              <a:rPr kumimoji="0" lang="en-GB" sz="12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/</a:t>
            </a:r>
            <a:r>
              <a:rPr kumimoji="0" lang="en-FR" sz="12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Alex (Veeva)</a:t>
            </a:r>
            <a:r>
              <a:rPr kumimoji="0" lang="en-GB" sz="12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 </a:t>
            </a:r>
            <a:r>
              <a:rPr kumimoji="0" lang="en-GB" sz="1200" b="0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Arsida</a:t>
            </a:r>
            <a:r>
              <a:rPr kumimoji="0" lang="en-GB" sz="12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/</a:t>
            </a:r>
            <a:r>
              <a:rPr kumimoji="0" lang="en-GB" sz="1200" b="0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Anjela</a:t>
            </a:r>
            <a:r>
              <a:rPr lang="en-GB" sz="1200" i="1">
                <a:solidFill>
                  <a:srgbClr val="000000"/>
                </a:solidFill>
                <a:latin typeface="Tahoma" pitchFamily="-107" charset="0"/>
              </a:rPr>
              <a:t>/</a:t>
            </a:r>
            <a:r>
              <a:rPr kumimoji="0" lang="en-GB" sz="12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Neil</a:t>
            </a:r>
            <a:r>
              <a:rPr lang="en-GB" sz="1200" i="1">
                <a:solidFill>
                  <a:srgbClr val="000000"/>
                </a:solidFill>
                <a:latin typeface="Tahoma" pitchFamily="-107" charset="0"/>
              </a:rPr>
              <a:t>/Veronica (DDB) Alice (</a:t>
            </a:r>
            <a:r>
              <a:rPr lang="en-GB" sz="1200" i="1" err="1">
                <a:solidFill>
                  <a:srgbClr val="000000"/>
                </a:solidFill>
                <a:latin typeface="Tahoma" pitchFamily="-107" charset="0"/>
              </a:rPr>
              <a:t>OpenHealth</a:t>
            </a:r>
            <a:r>
              <a:rPr lang="en-GB" sz="1200" i="1">
                <a:solidFill>
                  <a:srgbClr val="000000"/>
                </a:solidFill>
                <a:latin typeface="Tahoma" pitchFamily="-107" charset="0"/>
              </a:rPr>
              <a:t>)</a:t>
            </a:r>
            <a:endParaRPr kumimoji="0" lang="en-GB" sz="12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1D637-EE61-4999-A001-F4087291647F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0987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 descr="Grey_FishSign_Bi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0496" y="1371445"/>
            <a:ext cx="8022802" cy="3867110"/>
          </a:xfrm>
          <a:prstGeom prst="rect">
            <a:avLst/>
          </a:prstGeom>
        </p:spPr>
      </p:pic>
      <p:sp>
        <p:nvSpPr>
          <p:cNvPr id="16" name="Rectangle 46"/>
          <p:cNvSpPr>
            <a:spLocks noGrp="1" noChangeArrowheads="1"/>
          </p:cNvSpPr>
          <p:nvPr>
            <p:ph type="ctrTitle"/>
          </p:nvPr>
        </p:nvSpPr>
        <p:spPr>
          <a:xfrm>
            <a:off x="720654" y="2484470"/>
            <a:ext cx="10800595" cy="1126232"/>
          </a:xfrm>
          <a:prstGeom prst="rect">
            <a:avLst/>
          </a:prstGeom>
        </p:spPr>
        <p:txBody>
          <a:bodyPr tIns="45720" bIns="45720" anchor="ctr"/>
          <a:lstStyle>
            <a:lvl1pPr algn="l"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1" name="Afbeelding 20" descr="Galapagos_Wordlogo_NORMAL_RGB_Mediu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346" y="908720"/>
            <a:ext cx="3741890" cy="722678"/>
          </a:xfrm>
          <a:prstGeom prst="rect">
            <a:avLst/>
          </a:prstGeom>
        </p:spPr>
      </p:pic>
      <p:sp>
        <p:nvSpPr>
          <p:cNvPr id="1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805280" y="4521200"/>
            <a:ext cx="4945452" cy="400110"/>
          </a:xfrm>
        </p:spPr>
        <p:txBody>
          <a:bodyPr>
            <a:sp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5pPr marL="2081127" indent="-285750">
              <a:buFont typeface="Arial" charset="0"/>
              <a:buChar char="•"/>
              <a:defRPr/>
            </a:lvl5pPr>
          </a:lstStyle>
          <a:p>
            <a:pPr lvl="0" eaLnBrk="0" hangingPunct="0"/>
            <a:r>
              <a:rPr lang="en-US" sz="2000">
                <a:solidFill>
                  <a:schemeClr val="tx2"/>
                </a:solidFill>
              </a:rPr>
              <a:t>Edit Master text styles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805280" y="5441167"/>
            <a:ext cx="4945452" cy="400110"/>
          </a:xfrm>
        </p:spPr>
        <p:txBody>
          <a:bodyPr>
            <a:spAutoFit/>
          </a:bodyPr>
          <a:lstStyle>
            <a:lvl1pPr marL="0" indent="0">
              <a:buNone/>
              <a:defRPr sz="1600" b="0" i="1">
                <a:solidFill>
                  <a:schemeClr val="tx1"/>
                </a:solidFill>
              </a:defRPr>
            </a:lvl1pPr>
            <a:lvl5pPr marL="2081127" indent="-285750">
              <a:buFont typeface="Arial" charset="0"/>
              <a:buChar char="•"/>
              <a:defRPr/>
            </a:lvl5pPr>
          </a:lstStyle>
          <a:p>
            <a:pPr lvl="0" eaLnBrk="0" hangingPunct="0"/>
            <a:r>
              <a:rPr lang="en-US" sz="2000">
                <a:solidFill>
                  <a:schemeClr val="tx2"/>
                </a:solidFill>
              </a:rPr>
              <a:t>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C3B7C9-87DC-D848-A006-2948FF11279E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>
                    <a:lumMod val="50000"/>
                  </a:schemeClr>
                </a:solidFill>
              </a:rPr>
              <a:t>Confidential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1DB478-2D11-9847-BC61-B9E9F471194C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sz="1000" i="1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073200"/>
      </p:ext>
    </p:extLst>
  </p:cSld>
  <p:clrMapOvr>
    <a:masterClrMapping/>
  </p:clrMapOvr>
  <p:transition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een_Half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/>
          <p:cNvSpPr/>
          <p:nvPr userDrawn="1"/>
        </p:nvSpPr>
        <p:spPr bwMode="auto">
          <a:xfrm>
            <a:off x="-6825" y="0"/>
            <a:ext cx="6102825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45492" y="1773238"/>
            <a:ext cx="4984621" cy="4343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692117" indent="-295261">
              <a:buFont typeface="Wingdings" panose="05000000000000000000" pitchFamily="2" charset="2"/>
              <a:buChar char="Ø"/>
              <a:defRPr>
                <a:solidFill>
                  <a:schemeClr val="bg1"/>
                </a:solidFill>
              </a:defRPr>
            </a:lvl2pPr>
            <a:lvl3pPr marL="1030239" indent="-223827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441381" indent="-231764">
              <a:buFont typeface="Wingdings" panose="05000000000000000000" pitchFamily="2" charset="2"/>
              <a:buChar char="ü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3" name="Afbeelding 12" descr="Greyfish_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41585" y="260649"/>
            <a:ext cx="4988307" cy="13744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EC981F-02F4-2F4F-8AB8-23A6006569EB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/>
                </a:solidFill>
              </a:rPr>
              <a:t>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B8CE77-31AA-CA4B-B14C-01F2F5148A85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/>
                </a:solidFill>
              </a:rPr>
              <a:t>‹#›</a:t>
            </a:fld>
            <a:endParaRPr lang="en-US" sz="10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841873"/>
      </p:ext>
    </p:extLst>
  </p:cSld>
  <p:clrMapOvr>
    <a:masterClrMapping/>
  </p:clrMapOvr>
  <p:transition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reen_Half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/>
          <p:cNvSpPr/>
          <p:nvPr userDrawn="1"/>
        </p:nvSpPr>
        <p:spPr bwMode="auto">
          <a:xfrm>
            <a:off x="6096954" y="0"/>
            <a:ext cx="6095046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420684" y="1773238"/>
            <a:ext cx="4911393" cy="4343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692117" indent="-295261">
              <a:buFont typeface="Wingdings" panose="05000000000000000000" pitchFamily="2" charset="2"/>
              <a:buChar char="Ø"/>
              <a:defRPr>
                <a:solidFill>
                  <a:schemeClr val="bg1"/>
                </a:solidFill>
              </a:defRPr>
            </a:lvl2pPr>
            <a:lvl3pPr marL="1030239" indent="-223827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441381" indent="-231764">
              <a:buFont typeface="Wingdings" panose="05000000000000000000" pitchFamily="2" charset="2"/>
              <a:buChar char="ü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3" name="Afbeelding 12" descr="Greyfish_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16777" y="260649"/>
            <a:ext cx="4915025" cy="13744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4695" y="6302649"/>
            <a:ext cx="1853003" cy="5494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97062775"/>
      </p:ext>
    </p:extLst>
  </p:cSld>
  <p:clrMapOvr>
    <a:masterClrMapping/>
  </p:clrMapOvr>
  <p:transition>
    <p:wipe dir="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303" y="96278"/>
            <a:ext cx="11639394" cy="98288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429616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23006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Standard Title &amp;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53119B7-D23E-C442-8641-B3E1BAB3173C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276303" y="1593462"/>
            <a:ext cx="11639394" cy="4073412"/>
          </a:xfrm>
        </p:spPr>
        <p:txBody>
          <a:bodyPr/>
          <a:lstStyle>
            <a:lvl1pPr marL="342900" indent="-342900" algn="l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746125" indent="-228600">
              <a:lnSpc>
                <a:spcPct val="80000"/>
              </a:lnSpc>
              <a:spcBef>
                <a:spcPts val="600"/>
              </a:spcBef>
              <a:defRPr sz="2200"/>
            </a:lvl2pPr>
            <a:lvl3pPr>
              <a:lnSpc>
                <a:spcPct val="80000"/>
              </a:lnSpc>
              <a:spcBef>
                <a:spcPts val="600"/>
              </a:spcBef>
              <a:defRPr sz="1800"/>
            </a:lvl3pPr>
            <a:lvl4pPr>
              <a:lnSpc>
                <a:spcPct val="80000"/>
              </a:lnSpc>
              <a:spcBef>
                <a:spcPts val="600"/>
              </a:spcBef>
              <a:defRPr/>
            </a:lvl4pPr>
            <a:lvl5pPr>
              <a:lnSpc>
                <a:spcPct val="80000"/>
              </a:lnSpc>
              <a:spcBef>
                <a:spcPts val="600"/>
              </a:spcBef>
              <a:defRPr/>
            </a:lvl5pPr>
          </a:lstStyle>
          <a:p>
            <a:pPr lvl="0"/>
            <a:r>
              <a:rPr lang="en-US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56283532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: Titel &amp; More Slide_GL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959" y="1594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think-cell Slide" r:id="rId4" imgW="519" imgH="520" progId="TCLayout.ActiveDocument.1">
                  <p:embed/>
                </p:oleObj>
              </mc:Choice>
              <mc:Fallback>
                <p:oleObj name="think-cell Slide" r:id="rId4" imgW="519" imgH="52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9" y="1594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379" y="259809"/>
            <a:ext cx="10810627" cy="12969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733284" y="1773238"/>
            <a:ext cx="10806722" cy="4343400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</a:defRPr>
            </a:lvl1pPr>
            <a:lvl2pPr marL="692117" indent="-295261">
              <a:buClr>
                <a:schemeClr val="accent1"/>
              </a:buClr>
              <a:buSzPct val="110000"/>
              <a:buFont typeface="Wingdings" panose="05000000000000000000" pitchFamily="2" charset="2"/>
              <a:buChar char="Ø"/>
              <a:defRPr baseline="0">
                <a:solidFill>
                  <a:srgbClr val="000000"/>
                </a:solidFill>
                <a:latin typeface="Tahoma" pitchFamily="34" charset="0"/>
              </a:defRPr>
            </a:lvl2pPr>
            <a:lvl3pPr marL="806412" indent="0"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>
                <a:solidFill>
                  <a:srgbClr val="000000"/>
                </a:solidFill>
              </a:defRPr>
            </a:lvl3pPr>
            <a:lvl4pPr marL="1495367" indent="-285750">
              <a:buClr>
                <a:schemeClr val="accent1"/>
              </a:buClr>
              <a:buSzPct val="110000"/>
              <a:buFont typeface="Wingdings" panose="05000000000000000000" pitchFamily="2" charset="2"/>
              <a:buChar char="ü"/>
              <a:defRPr>
                <a:solidFill>
                  <a:srgbClr val="000000"/>
                </a:solidFill>
              </a:defRPr>
            </a:lvl4pPr>
            <a:lvl5pPr marL="2081113" indent="-285737">
              <a:buClr>
                <a:schemeClr val="accent1"/>
              </a:buClr>
              <a:buSzPct val="110000"/>
              <a:buFont typeface="Arial" charset="0"/>
              <a:buChar char="•"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12745516"/>
      </p:ext>
    </p:extLst>
  </p:cSld>
  <p:clrMapOvr>
    <a:masterClrMapping/>
  </p:clrMapOvr>
  <p:transition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Layout_GL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379" y="260650"/>
            <a:ext cx="11035965" cy="12969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463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3663377"/>
      </p:ext>
    </p:extLst>
  </p:cSld>
  <p:clrMapOvr>
    <a:masterClrMapping/>
  </p:clrMapOvr>
  <p:transition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 &amp; 2 Columns_GL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379" y="260650"/>
            <a:ext cx="10810629" cy="12969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45488" y="1773238"/>
            <a:ext cx="5308600" cy="4343400"/>
          </a:xfrm>
        </p:spPr>
        <p:txBody>
          <a:bodyPr/>
          <a:lstStyle>
            <a:lvl2pPr marL="692117" indent="-295261" defTabSz="809961">
              <a:buFont typeface="Wingdings" panose="05000000000000000000" pitchFamily="2" charset="2"/>
              <a:buChar char="Ø"/>
              <a:tabLst>
                <a:tab pos="899957" algn="l"/>
                <a:tab pos="1439931" algn="l"/>
              </a:tabLst>
              <a:defRPr/>
            </a:lvl2pPr>
            <a:lvl3pPr marL="1030239" indent="-223827">
              <a:buFont typeface="Wingdings" panose="05000000000000000000" pitchFamily="2" charset="2"/>
              <a:buChar char="§"/>
              <a:defRPr/>
            </a:lvl3pPr>
            <a:lvl4pPr marL="1441381" indent="-231764">
              <a:buFont typeface="Wingdings" panose="05000000000000000000" pitchFamily="2" charset="2"/>
              <a:buChar char="ü"/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1659" y="1773238"/>
            <a:ext cx="5310554" cy="4343400"/>
          </a:xfrm>
        </p:spPr>
        <p:txBody>
          <a:bodyPr/>
          <a:lstStyle>
            <a:lvl2pPr marL="692117" indent="-295261">
              <a:buFont typeface="Wingdings" panose="05000000000000000000" pitchFamily="2" charset="2"/>
              <a:buChar char="Ø"/>
              <a:defRPr/>
            </a:lvl2pPr>
            <a:lvl3pPr marL="1030239" indent="-223827">
              <a:buFont typeface="Wingdings" panose="05000000000000000000" pitchFamily="2" charset="2"/>
              <a:buChar char="§"/>
              <a:defRPr/>
            </a:lvl3pPr>
            <a:lvl4pPr marL="1441381" indent="-231764">
              <a:buFont typeface="Wingdings" panose="05000000000000000000" pitchFamily="2" charset="2"/>
              <a:buChar char="ü"/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43879665"/>
      </p:ext>
    </p:extLst>
  </p:cSld>
  <p:clrMapOvr>
    <a:masterClrMapping/>
  </p:clrMapOvr>
  <p:transition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Columns_GL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7469810"/>
      </p:ext>
    </p:extLst>
  </p:cSld>
  <p:clrMapOvr>
    <a:masterClrMapping/>
  </p:clrMapOvr>
  <p:transition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_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5" name="Text Box 19"/>
          <p:cNvSpPr txBox="1">
            <a:spLocks noChangeArrowheads="1"/>
          </p:cNvSpPr>
          <p:nvPr/>
        </p:nvSpPr>
        <p:spPr bwMode="auto">
          <a:xfrm>
            <a:off x="5627080" y="6400805"/>
            <a:ext cx="93784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en-US" sz="2400" b="1">
              <a:latin typeface="Times" pitchFamily="-107" charset="0"/>
              <a:ea typeface="+mn-ea"/>
            </a:endParaRPr>
          </a:p>
        </p:txBody>
      </p:sp>
      <p:sp>
        <p:nvSpPr>
          <p:cNvPr id="162862" name="Rectangle 46"/>
          <p:cNvSpPr>
            <a:spLocks noGrp="1" noChangeArrowheads="1"/>
          </p:cNvSpPr>
          <p:nvPr>
            <p:ph type="ctrTitle"/>
          </p:nvPr>
        </p:nvSpPr>
        <p:spPr>
          <a:xfrm>
            <a:off x="157035" y="3040860"/>
            <a:ext cx="11869206" cy="776287"/>
          </a:xfrm>
        </p:spPr>
        <p:txBody>
          <a:bodyPr tIns="45720" bIns="45720" anchor="ctr"/>
          <a:lstStyle>
            <a:lvl1pPr algn="ctr">
              <a:defRPr sz="4200">
                <a:solidFill>
                  <a:srgbClr val="F588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1"/>
          <p:cNvPicPr>
            <a:picLocks noChangeAspect="1"/>
          </p:cNvPicPr>
          <p:nvPr userDrawn="1"/>
        </p:nvPicPr>
        <p:blipFill rotWithShape="1">
          <a:blip r:embed="rId2">
            <a:alphaModFix amt="16000"/>
          </a:blip>
          <a:srcRect l="7692" t="27780" r="8073" b="19481"/>
          <a:stretch/>
        </p:blipFill>
        <p:spPr>
          <a:xfrm>
            <a:off x="24409" y="752856"/>
            <a:ext cx="12099939" cy="2246376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224429" y="4708390"/>
            <a:ext cx="7743145" cy="535215"/>
          </a:xfrm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220067" y="6226392"/>
            <a:ext cx="7743145" cy="535215"/>
          </a:xfrm>
        </p:spPr>
        <p:txBody>
          <a:bodyPr anchor="ctr"/>
          <a:lstStyle>
            <a:lvl1pPr marL="0" indent="0" algn="ctr">
              <a:buNone/>
              <a:defRPr sz="16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2845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_Basic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5146431" y="2624143"/>
            <a:ext cx="1219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defRPr/>
            </a:pPr>
            <a:endParaRPr lang="en-US" sz="2400">
              <a:latin typeface="Tahoma" pitchFamily="-107" charset="0"/>
              <a:ea typeface="+mn-ea"/>
            </a:endParaRPr>
          </a:p>
        </p:txBody>
      </p:sp>
      <p:sp>
        <p:nvSpPr>
          <p:cNvPr id="5" name="Text Box 19"/>
          <p:cNvSpPr txBox="1">
            <a:spLocks noChangeArrowheads="1"/>
          </p:cNvSpPr>
          <p:nvPr/>
        </p:nvSpPr>
        <p:spPr bwMode="auto">
          <a:xfrm>
            <a:off x="5627080" y="6400805"/>
            <a:ext cx="93784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en-US" sz="2400" b="1">
              <a:latin typeface="Times" pitchFamily="-107" charset="0"/>
              <a:ea typeface="+mn-ea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45489" y="1773238"/>
            <a:ext cx="10806722" cy="4343400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692117" indent="-295261">
              <a:buClr>
                <a:schemeClr val="accent1"/>
              </a:buClr>
              <a:buSzPct val="110000"/>
              <a:buFont typeface="Wingdings" panose="05000000000000000000" pitchFamily="2" charset="2"/>
              <a:buChar char="Ø"/>
              <a:defRPr baseline="0">
                <a:solidFill>
                  <a:schemeClr val="bg1"/>
                </a:solidFill>
                <a:latin typeface="Tahoma" pitchFamily="34" charset="0"/>
              </a:defRPr>
            </a:lvl2pPr>
            <a:lvl3pPr marL="1030239" indent="-223827"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441381" indent="-231764">
              <a:buClr>
                <a:schemeClr val="accent1"/>
              </a:buClr>
              <a:buSzPct val="110000"/>
              <a:buFont typeface="Wingdings" panose="05000000000000000000" pitchFamily="2" charset="2"/>
              <a:buChar char="ü"/>
              <a:defRPr>
                <a:solidFill>
                  <a:schemeClr val="bg1"/>
                </a:solidFill>
              </a:defRPr>
            </a:lvl4pPr>
            <a:lvl5pPr marL="1795376" indent="0">
              <a:buClr>
                <a:schemeClr val="accent1"/>
              </a:buClr>
              <a:buFont typeface="Arial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7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4695" y="6302649"/>
            <a:ext cx="1853003" cy="549445"/>
          </a:xfrm>
          <a:prstGeom prst="rect">
            <a:avLst/>
          </a:prstGeom>
          <a:noFill/>
        </p:spPr>
      </p:pic>
      <p:pic>
        <p:nvPicPr>
          <p:cNvPr id="18" name="Afbeelding 17" descr="Greyfish_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741584" y="260649"/>
            <a:ext cx="10810627" cy="13744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90F5DC-3EAB-5B4E-B0DA-7E2098313112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/>
                </a:solidFill>
              </a:rPr>
              <a:t>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53DE0-B73D-F04F-9303-30C700D38993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/>
                </a:solidFill>
              </a:rPr>
              <a:t>‹#›</a:t>
            </a:fld>
            <a:endParaRPr lang="en-US" sz="10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305632"/>
      </p:ext>
    </p:extLst>
  </p:cSld>
  <p:clrMapOvr>
    <a:masterClrMapping/>
  </p:clrMapOvr>
  <p:transition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_Empty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5146431" y="2624143"/>
            <a:ext cx="1219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defRPr/>
            </a:pPr>
            <a:endParaRPr lang="en-US" sz="2400">
              <a:latin typeface="Tahoma" pitchFamily="-107" charset="0"/>
              <a:ea typeface="+mn-ea"/>
            </a:endParaRPr>
          </a:p>
        </p:txBody>
      </p:sp>
      <p:pic>
        <p:nvPicPr>
          <p:cNvPr id="17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4695" y="6302649"/>
            <a:ext cx="1853003" cy="549445"/>
          </a:xfrm>
          <a:prstGeom prst="rect">
            <a:avLst/>
          </a:prstGeom>
          <a:noFill/>
        </p:spPr>
      </p:pic>
      <p:pic>
        <p:nvPicPr>
          <p:cNvPr id="18" name="Afbeelding 17" descr="Greyfish_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741584" y="260649"/>
            <a:ext cx="10810627" cy="13744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4104EB-A837-AD48-9132-CE83F3F81A1D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/>
                </a:solidFill>
              </a:rPr>
              <a:t>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5ACF1B-34EB-A74F-86CE-180ADC05D5CC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/>
                </a:solidFill>
              </a:rPr>
              <a:t>‹#›</a:t>
            </a:fld>
            <a:endParaRPr lang="en-US" sz="10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275837"/>
      </p:ext>
    </p:extLst>
  </p:cSld>
  <p:clrMapOvr>
    <a:masterClrMapping/>
  </p:clrMapOvr>
  <p:transition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Green_Empty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5146431" y="2624143"/>
            <a:ext cx="1219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defRPr/>
            </a:pPr>
            <a:endParaRPr lang="en-US" sz="2400">
              <a:latin typeface="Tahoma" pitchFamily="-107" charset="0"/>
              <a:ea typeface="+mn-ea"/>
            </a:endParaRPr>
          </a:p>
        </p:txBody>
      </p:sp>
      <p:pic>
        <p:nvPicPr>
          <p:cNvPr id="17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4695" y="6302649"/>
            <a:ext cx="1853003" cy="549445"/>
          </a:xfrm>
          <a:prstGeom prst="rect">
            <a:avLst/>
          </a:prstGeom>
          <a:noFill/>
        </p:spPr>
      </p:pic>
      <p:pic>
        <p:nvPicPr>
          <p:cNvPr id="18" name="Afbeelding 17" descr="Greyfish_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2082E4-E715-C743-88D4-C51EBEE31189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/>
                </a:solidFill>
              </a:rPr>
              <a:t>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A82A5B-9473-B24C-991C-C1D5B90D1406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/>
                </a:solidFill>
              </a:rPr>
              <a:t>‹#›</a:t>
            </a:fld>
            <a:endParaRPr lang="en-US" sz="10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487081"/>
      </p:ext>
    </p:extLst>
  </p:cSld>
  <p:clrMapOvr>
    <a:masterClrMapping/>
  </p:clrMapOvr>
  <p:transition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6" Type="http://schemas.openxmlformats.org/officeDocument/2006/relationships/vmlDrawing" Target="../drawings/vmlDrawing1.v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7"/>
            </p:custDataLst>
          </p:nvPr>
        </p:nvGraphicFramePr>
        <p:xfrm>
          <a:off x="1959" y="1594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think-cell Slide" r:id="rId18" imgW="519" imgH="520" progId="TCLayout.ActiveDocument.1">
                  <p:embed/>
                </p:oleObj>
              </mc:Choice>
              <mc:Fallback>
                <p:oleObj name="think-cell Slide" r:id="rId18" imgW="519" imgH="52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959" y="1594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5489" y="1773238"/>
            <a:ext cx="10806722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1"/>
            <a:endParaRPr lang="en-US"/>
          </a:p>
          <a:p>
            <a:pPr lvl="2"/>
            <a:endParaRPr lang="en-US"/>
          </a:p>
        </p:txBody>
      </p:sp>
      <p:sp>
        <p:nvSpPr>
          <p:cNvPr id="1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41584" y="260649"/>
            <a:ext cx="10623061" cy="1374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18000" rIns="9144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 (36 pt.)</a:t>
            </a:r>
          </a:p>
        </p:txBody>
      </p:sp>
      <p:pic>
        <p:nvPicPr>
          <p:cNvPr id="22" name="Afbeelding 21" descr="Greyfish_m.p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pic>
        <p:nvPicPr>
          <p:cNvPr id="24" name="Afbeelding 11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51943" y="6446838"/>
            <a:ext cx="1537094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97B5E6-ED14-E54E-A6A5-86660342C04C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sz="1000" i="1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718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transition>
    <p:wipe dir="d"/>
  </p:transition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  <a:ea typeface="ＭＳ Ｐゴシック" pitchFamily="-107" charset="-128"/>
          <a:cs typeface="ＭＳ Ｐゴシック" pitchFamily="-107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  <a:ea typeface="ＭＳ Ｐゴシック" pitchFamily="-107" charset="-128"/>
          <a:cs typeface="ＭＳ Ｐゴシック" pitchFamily="-107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  <a:ea typeface="ＭＳ Ｐゴシック" pitchFamily="-107" charset="-128"/>
          <a:cs typeface="ＭＳ Ｐゴシック" pitchFamily="-107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  <a:ea typeface="ＭＳ Ｐゴシック" pitchFamily="-107" charset="-128"/>
          <a:cs typeface="ＭＳ Ｐゴシック" pitchFamily="-107" charset="-128"/>
        </a:defRPr>
      </a:lvl5pPr>
      <a:lvl6pPr marL="457178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</a:defRPr>
      </a:lvl6pPr>
      <a:lvl7pPr marL="914357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</a:defRPr>
      </a:lvl7pPr>
      <a:lvl8pPr marL="1371534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</a:defRPr>
      </a:lvl8pPr>
      <a:lvl9pPr marL="1828713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</a:defRPr>
      </a:lvl9pPr>
    </p:titleStyle>
    <p:bodyStyle>
      <a:lvl1pPr marL="342900" indent="-342900" algn="l" defTabSz="881021" rtl="0" eaLnBrk="1" fontAlgn="base" hangingPunct="1">
        <a:spcBef>
          <a:spcPct val="25000"/>
        </a:spcBef>
        <a:spcAft>
          <a:spcPct val="25000"/>
        </a:spcAft>
        <a:buClr>
          <a:schemeClr val="accent1"/>
        </a:buClr>
        <a:buFont typeface="Arial" panose="020B0604020202020204" pitchFamily="34" charset="0"/>
        <a:buChar char="•"/>
        <a:tabLst>
          <a:tab pos="973091" algn="l"/>
          <a:tab pos="1481067" algn="l"/>
        </a:tabLst>
        <a:defRPr sz="2400">
          <a:solidFill>
            <a:schemeClr val="tx1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692117" indent="-295261" algn="l" defTabSz="881021" rtl="0" eaLnBrk="1" fontAlgn="base" hangingPunct="1">
        <a:spcBef>
          <a:spcPct val="25000"/>
        </a:spcBef>
        <a:spcAft>
          <a:spcPct val="25000"/>
        </a:spcAft>
        <a:buClr>
          <a:schemeClr val="accent1"/>
        </a:buClr>
        <a:buSzPct val="110000"/>
        <a:buFont typeface="Wingdings" panose="05000000000000000000" pitchFamily="2" charset="2"/>
        <a:buChar char="Ø"/>
        <a:tabLst>
          <a:tab pos="973091" algn="l"/>
          <a:tab pos="1481067" algn="l"/>
        </a:tabLst>
        <a:defRPr sz="2000">
          <a:solidFill>
            <a:schemeClr val="tx1"/>
          </a:solidFill>
          <a:latin typeface="+mn-lt"/>
          <a:ea typeface="ＭＳ Ｐゴシック" pitchFamily="-107" charset="-128"/>
          <a:cs typeface="ＭＳ Ｐゴシック"/>
        </a:defRPr>
      </a:lvl2pPr>
      <a:lvl3pPr marL="1030239" indent="-223827" algn="l" defTabSz="881021" rtl="0" eaLnBrk="1" fontAlgn="base" hangingPunct="1">
        <a:spcBef>
          <a:spcPct val="25000"/>
        </a:spcBef>
        <a:spcAft>
          <a:spcPct val="25000"/>
        </a:spcAft>
        <a:buClr>
          <a:schemeClr val="accent1"/>
        </a:buClr>
        <a:buSzPct val="110000"/>
        <a:buFont typeface="Wingdings" panose="05000000000000000000" pitchFamily="2" charset="2"/>
        <a:buChar char="§"/>
        <a:tabLst>
          <a:tab pos="973091" algn="l"/>
          <a:tab pos="1481067" algn="l"/>
        </a:tabLst>
        <a:defRPr>
          <a:solidFill>
            <a:schemeClr val="tx1"/>
          </a:solidFill>
          <a:latin typeface="+mn-lt"/>
          <a:ea typeface="ＭＳ Ｐゴシック" pitchFamily="-107" charset="-128"/>
          <a:cs typeface="ＭＳ Ｐゴシック"/>
        </a:defRPr>
      </a:lvl3pPr>
      <a:lvl4pPr marL="1441381" indent="-231764" algn="l" defTabSz="881021" rtl="0" eaLnBrk="1" fontAlgn="base" hangingPunct="1">
        <a:spcBef>
          <a:spcPct val="25000"/>
        </a:spcBef>
        <a:spcAft>
          <a:spcPct val="25000"/>
        </a:spcAft>
        <a:buClr>
          <a:schemeClr val="accent1"/>
        </a:buClr>
        <a:buSzPct val="110000"/>
        <a:buFont typeface="Wingdings" panose="05000000000000000000" pitchFamily="2" charset="2"/>
        <a:buChar char="ü"/>
        <a:tabLst>
          <a:tab pos="973091" algn="l"/>
          <a:tab pos="1481067" algn="l"/>
        </a:tabLst>
        <a:defRPr>
          <a:solidFill>
            <a:schemeClr val="tx1"/>
          </a:solidFill>
          <a:latin typeface="+mn-lt"/>
          <a:ea typeface="ＭＳ Ｐゴシック" pitchFamily="-107" charset="-128"/>
          <a:cs typeface="ＭＳ Ｐゴシック"/>
        </a:defRPr>
      </a:lvl4pPr>
      <a:lvl5pPr marL="1800140" indent="-4763" algn="l" defTabSz="881021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SzPct val="75000"/>
        <a:tabLst>
          <a:tab pos="973091" algn="l"/>
          <a:tab pos="1481067" algn="l"/>
        </a:tabLst>
        <a:defRPr sz="1600">
          <a:solidFill>
            <a:schemeClr val="tx1"/>
          </a:solidFill>
          <a:latin typeface="+mn-lt"/>
          <a:ea typeface="ＭＳ Ｐゴシック" pitchFamily="-107" charset="-128"/>
          <a:cs typeface="ＭＳ Ｐゴシック"/>
        </a:defRPr>
      </a:lvl5pPr>
      <a:lvl6pPr marL="2257317" indent="-4763" algn="l" defTabSz="881021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SzPct val="75000"/>
        <a:tabLst>
          <a:tab pos="973091" algn="l"/>
          <a:tab pos="1481067" algn="l"/>
        </a:tabLst>
        <a:defRPr sz="1600">
          <a:solidFill>
            <a:schemeClr val="tx1"/>
          </a:solidFill>
          <a:latin typeface="+mn-lt"/>
          <a:ea typeface="ＭＳ Ｐゴシック" pitchFamily="-107" charset="-128"/>
        </a:defRPr>
      </a:lvl6pPr>
      <a:lvl7pPr marL="2714495" indent="-4763" algn="l" defTabSz="881021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SzPct val="75000"/>
        <a:tabLst>
          <a:tab pos="973091" algn="l"/>
          <a:tab pos="1481067" algn="l"/>
        </a:tabLst>
        <a:defRPr sz="1600">
          <a:solidFill>
            <a:schemeClr val="tx1"/>
          </a:solidFill>
          <a:latin typeface="+mn-lt"/>
          <a:ea typeface="ＭＳ Ｐゴシック" pitchFamily="-107" charset="-128"/>
        </a:defRPr>
      </a:lvl7pPr>
      <a:lvl8pPr marL="3171674" indent="-4763" algn="l" defTabSz="881021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SzPct val="75000"/>
        <a:tabLst>
          <a:tab pos="973091" algn="l"/>
          <a:tab pos="1481067" algn="l"/>
        </a:tabLst>
        <a:defRPr sz="1600">
          <a:solidFill>
            <a:schemeClr val="tx1"/>
          </a:solidFill>
          <a:latin typeface="+mn-lt"/>
          <a:ea typeface="ＭＳ Ｐゴシック" pitchFamily="-107" charset="-128"/>
        </a:defRPr>
      </a:lvl8pPr>
      <a:lvl9pPr marL="3628852" indent="-4763" algn="l" defTabSz="881021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SzPct val="75000"/>
        <a:tabLst>
          <a:tab pos="973091" algn="l"/>
          <a:tab pos="1481067" algn="l"/>
        </a:tabLst>
        <a:defRPr sz="1600">
          <a:solidFill>
            <a:schemeClr val="tx1"/>
          </a:solidFill>
          <a:latin typeface="+mn-lt"/>
          <a:ea typeface="ＭＳ Ｐゴシック" pitchFamily="-107" charset="-128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7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13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91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2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1.png"/><Relationship Id="rId5" Type="http://schemas.openxmlformats.org/officeDocument/2006/relationships/image" Target="../media/image37.pn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2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2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2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2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DE9240B9-B268-46DA-8919-F0E5E53904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5DDCAD4-B544-4BA6-8202-AFDF9A70B494}"/>
              </a:ext>
            </a:extLst>
          </p:cNvPr>
          <p:cNvSpPr/>
          <p:nvPr/>
        </p:nvSpPr>
        <p:spPr bwMode="auto">
          <a:xfrm>
            <a:off x="0" y="-1"/>
            <a:ext cx="12192000" cy="6858001"/>
          </a:xfrm>
          <a:prstGeom prst="rect">
            <a:avLst/>
          </a:prstGeom>
          <a:solidFill>
            <a:schemeClr val="accent2"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F715D4-0440-4F2A-B10A-C5E6679D8E46}"/>
              </a:ext>
            </a:extLst>
          </p:cNvPr>
          <p:cNvSpPr txBox="1"/>
          <p:nvPr/>
        </p:nvSpPr>
        <p:spPr>
          <a:xfrm>
            <a:off x="401722" y="2900680"/>
            <a:ext cx="4273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Building the HCP Journeys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IBD International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386028D-BB43-4C82-B42F-AD37BD3C1BDD}"/>
              </a:ext>
            </a:extLst>
          </p:cNvPr>
          <p:cNvCxnSpPr>
            <a:cxnSpLocks/>
          </p:cNvCxnSpPr>
          <p:nvPr/>
        </p:nvCxnSpPr>
        <p:spPr bwMode="auto">
          <a:xfrm>
            <a:off x="475488" y="3898011"/>
            <a:ext cx="278892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469A092-A161-4D41-88A5-0ACDFCE29DF5}"/>
              </a:ext>
            </a:extLst>
          </p:cNvPr>
          <p:cNvSpPr txBox="1"/>
          <p:nvPr/>
        </p:nvSpPr>
        <p:spPr>
          <a:xfrm>
            <a:off x="448056" y="4007174"/>
            <a:ext cx="278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May 5</a:t>
            </a:r>
            <a:r>
              <a:rPr kumimoji="0" lang="en-GB" sz="18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th</a:t>
            </a: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2021</a:t>
            </a:r>
            <a:endParaRPr kumimoji="0" lang="en-GB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992EF8-3C27-42E1-B089-917F5A790DD1}"/>
              </a:ext>
            </a:extLst>
          </p:cNvPr>
          <p:cNvCxnSpPr>
            <a:cxnSpLocks/>
          </p:cNvCxnSpPr>
          <p:nvPr/>
        </p:nvCxnSpPr>
        <p:spPr bwMode="auto">
          <a:xfrm>
            <a:off x="475488" y="4748939"/>
            <a:ext cx="278892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5" name="Picture 1">
            <a:extLst>
              <a:ext uri="{FF2B5EF4-FFF2-40B4-BE49-F238E27FC236}">
                <a16:creationId xmlns:a16="http://schemas.microsoft.com/office/drawing/2014/main" id="{536587D1-A4F4-4D0D-A6EA-70D3534149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6000"/>
          </a:blip>
          <a:srcRect l="7692" t="27780" r="8073" b="19481"/>
          <a:stretch/>
        </p:blipFill>
        <p:spPr>
          <a:xfrm>
            <a:off x="24409" y="752856"/>
            <a:ext cx="12099939" cy="22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563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AE20B3-C9DF-464A-811A-8E3F8E4A770A}"/>
              </a:ext>
            </a:extLst>
          </p:cNvPr>
          <p:cNvCxnSpPr/>
          <p:nvPr/>
        </p:nvCxnSpPr>
        <p:spPr bwMode="auto">
          <a:xfrm>
            <a:off x="6019800" y="1991888"/>
            <a:ext cx="0" cy="371480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D3E19A-A59D-4391-BE66-5FC951D83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228" y="248721"/>
            <a:ext cx="10810627" cy="623862"/>
          </a:xfrm>
        </p:spPr>
        <p:txBody>
          <a:bodyPr/>
          <a:lstStyle/>
          <a:p>
            <a:r>
              <a:rPr lang="en-GB"/>
              <a:t>How we are making this a reality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1B9F6AF6-8D70-457B-9D1B-573B6BD9C74D}"/>
              </a:ext>
            </a:extLst>
          </p:cNvPr>
          <p:cNvGraphicFramePr>
            <a:graphicFrameLocks noGrp="1"/>
          </p:cNvGraphicFramePr>
          <p:nvPr/>
        </p:nvGraphicFramePr>
        <p:xfrm>
          <a:off x="650837" y="1542265"/>
          <a:ext cx="10730940" cy="4572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715396">
                  <a:extLst>
                    <a:ext uri="{9D8B030D-6E8A-4147-A177-3AD203B41FA5}">
                      <a16:colId xmlns:a16="http://schemas.microsoft.com/office/drawing/2014/main" val="4006519837"/>
                    </a:ext>
                  </a:extLst>
                </a:gridCol>
                <a:gridCol w="715396">
                  <a:extLst>
                    <a:ext uri="{9D8B030D-6E8A-4147-A177-3AD203B41FA5}">
                      <a16:colId xmlns:a16="http://schemas.microsoft.com/office/drawing/2014/main" val="891256040"/>
                    </a:ext>
                  </a:extLst>
                </a:gridCol>
                <a:gridCol w="715396">
                  <a:extLst>
                    <a:ext uri="{9D8B030D-6E8A-4147-A177-3AD203B41FA5}">
                      <a16:colId xmlns:a16="http://schemas.microsoft.com/office/drawing/2014/main" val="481051076"/>
                    </a:ext>
                  </a:extLst>
                </a:gridCol>
                <a:gridCol w="715396">
                  <a:extLst>
                    <a:ext uri="{9D8B030D-6E8A-4147-A177-3AD203B41FA5}">
                      <a16:colId xmlns:a16="http://schemas.microsoft.com/office/drawing/2014/main" val="3868200511"/>
                    </a:ext>
                  </a:extLst>
                </a:gridCol>
                <a:gridCol w="715396">
                  <a:extLst>
                    <a:ext uri="{9D8B030D-6E8A-4147-A177-3AD203B41FA5}">
                      <a16:colId xmlns:a16="http://schemas.microsoft.com/office/drawing/2014/main" val="3010402749"/>
                    </a:ext>
                  </a:extLst>
                </a:gridCol>
                <a:gridCol w="715396">
                  <a:extLst>
                    <a:ext uri="{9D8B030D-6E8A-4147-A177-3AD203B41FA5}">
                      <a16:colId xmlns:a16="http://schemas.microsoft.com/office/drawing/2014/main" val="3788832395"/>
                    </a:ext>
                  </a:extLst>
                </a:gridCol>
                <a:gridCol w="715396">
                  <a:extLst>
                    <a:ext uri="{9D8B030D-6E8A-4147-A177-3AD203B41FA5}">
                      <a16:colId xmlns:a16="http://schemas.microsoft.com/office/drawing/2014/main" val="230831267"/>
                    </a:ext>
                  </a:extLst>
                </a:gridCol>
                <a:gridCol w="715396">
                  <a:extLst>
                    <a:ext uri="{9D8B030D-6E8A-4147-A177-3AD203B41FA5}">
                      <a16:colId xmlns:a16="http://schemas.microsoft.com/office/drawing/2014/main" val="685358939"/>
                    </a:ext>
                  </a:extLst>
                </a:gridCol>
                <a:gridCol w="715396">
                  <a:extLst>
                    <a:ext uri="{9D8B030D-6E8A-4147-A177-3AD203B41FA5}">
                      <a16:colId xmlns:a16="http://schemas.microsoft.com/office/drawing/2014/main" val="1906764021"/>
                    </a:ext>
                  </a:extLst>
                </a:gridCol>
                <a:gridCol w="715396">
                  <a:extLst>
                    <a:ext uri="{9D8B030D-6E8A-4147-A177-3AD203B41FA5}">
                      <a16:colId xmlns:a16="http://schemas.microsoft.com/office/drawing/2014/main" val="2205092726"/>
                    </a:ext>
                  </a:extLst>
                </a:gridCol>
                <a:gridCol w="715396">
                  <a:extLst>
                    <a:ext uri="{9D8B030D-6E8A-4147-A177-3AD203B41FA5}">
                      <a16:colId xmlns:a16="http://schemas.microsoft.com/office/drawing/2014/main" val="2997574665"/>
                    </a:ext>
                  </a:extLst>
                </a:gridCol>
                <a:gridCol w="715396">
                  <a:extLst>
                    <a:ext uri="{9D8B030D-6E8A-4147-A177-3AD203B41FA5}">
                      <a16:colId xmlns:a16="http://schemas.microsoft.com/office/drawing/2014/main" val="3662870595"/>
                    </a:ext>
                  </a:extLst>
                </a:gridCol>
                <a:gridCol w="715396">
                  <a:extLst>
                    <a:ext uri="{9D8B030D-6E8A-4147-A177-3AD203B41FA5}">
                      <a16:colId xmlns:a16="http://schemas.microsoft.com/office/drawing/2014/main" val="2908892801"/>
                    </a:ext>
                  </a:extLst>
                </a:gridCol>
                <a:gridCol w="715396">
                  <a:extLst>
                    <a:ext uri="{9D8B030D-6E8A-4147-A177-3AD203B41FA5}">
                      <a16:colId xmlns:a16="http://schemas.microsoft.com/office/drawing/2014/main" val="2041678859"/>
                    </a:ext>
                  </a:extLst>
                </a:gridCol>
                <a:gridCol w="715396">
                  <a:extLst>
                    <a:ext uri="{9D8B030D-6E8A-4147-A177-3AD203B41FA5}">
                      <a16:colId xmlns:a16="http://schemas.microsoft.com/office/drawing/2014/main" val="1217476365"/>
                    </a:ext>
                  </a:extLst>
                </a:gridCol>
              </a:tblGrid>
              <a:tr h="139367">
                <a:tc gridSpan="3"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bg1"/>
                          </a:solidFill>
                        </a:rPr>
                        <a:t>March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bg1"/>
                          </a:solidFill>
                        </a:rPr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April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bg1"/>
                          </a:solidFill>
                        </a:rPr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bg1"/>
                          </a:solidFill>
                        </a:rPr>
                        <a:t>May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5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5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bg1"/>
                          </a:solidFill>
                        </a:rPr>
                        <a:t>June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597917"/>
                  </a:ext>
                </a:extLst>
              </a:tr>
              <a:tr h="131168"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tx2"/>
                          </a:solidFill>
                        </a:rPr>
                        <a:t>15</a:t>
                      </a:r>
                      <a:r>
                        <a:rPr lang="en-US" sz="800" baseline="30000">
                          <a:solidFill>
                            <a:schemeClr val="tx2"/>
                          </a:solidFill>
                        </a:rPr>
                        <a:t>th</a:t>
                      </a:r>
                      <a:r>
                        <a:rPr lang="en-US" sz="800">
                          <a:solidFill>
                            <a:schemeClr val="tx2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tx2"/>
                          </a:solidFill>
                        </a:rPr>
                        <a:t>22</a:t>
                      </a:r>
                      <a:r>
                        <a:rPr lang="en-US" sz="800" baseline="30000">
                          <a:solidFill>
                            <a:schemeClr val="tx2"/>
                          </a:solidFill>
                        </a:rPr>
                        <a:t>nd</a:t>
                      </a:r>
                      <a:r>
                        <a:rPr lang="en-US" sz="800">
                          <a:solidFill>
                            <a:schemeClr val="tx2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tx2"/>
                          </a:solidFill>
                        </a:rPr>
                        <a:t>29</a:t>
                      </a:r>
                      <a:r>
                        <a:rPr lang="en-US" sz="800" baseline="30000">
                          <a:solidFill>
                            <a:schemeClr val="tx2"/>
                          </a:solidFill>
                        </a:rPr>
                        <a:t>th</a:t>
                      </a:r>
                      <a:endParaRPr lang="en-US" sz="80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1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>
                          <a:solidFill>
                            <a:schemeClr val="tx2"/>
                          </a:solidFill>
                        </a:rPr>
                        <a:t>5</a:t>
                      </a:r>
                      <a:r>
                        <a:rPr lang="en-US" sz="800" baseline="30000">
                          <a:solidFill>
                            <a:schemeClr val="tx2"/>
                          </a:solidFill>
                        </a:rPr>
                        <a:t>th</a:t>
                      </a:r>
                      <a:endParaRPr lang="en-US" sz="80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tx2"/>
                          </a:solidFill>
                        </a:rPr>
                        <a:t>12</a:t>
                      </a:r>
                      <a:r>
                        <a:rPr lang="en-US" sz="800" baseline="30000">
                          <a:solidFill>
                            <a:schemeClr val="tx2"/>
                          </a:solidFill>
                        </a:rPr>
                        <a:t>th</a:t>
                      </a:r>
                      <a:endParaRPr lang="en-US" sz="80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tx2"/>
                          </a:solidFill>
                        </a:rPr>
                        <a:t>19</a:t>
                      </a:r>
                      <a:r>
                        <a:rPr lang="en-US" sz="800" baseline="30000">
                          <a:solidFill>
                            <a:schemeClr val="tx2"/>
                          </a:solidFill>
                        </a:rPr>
                        <a:t>th</a:t>
                      </a:r>
                      <a:endParaRPr lang="en-US" sz="80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tx2"/>
                          </a:solidFill>
                        </a:rPr>
                        <a:t>26</a:t>
                      </a:r>
                      <a:r>
                        <a:rPr lang="en-US" sz="800" baseline="30000">
                          <a:solidFill>
                            <a:schemeClr val="tx2"/>
                          </a:solidFill>
                        </a:rPr>
                        <a:t>th</a:t>
                      </a:r>
                      <a:endParaRPr lang="en-US" sz="80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tx2"/>
                          </a:solidFill>
                        </a:rPr>
                        <a:t>3</a:t>
                      </a:r>
                      <a:r>
                        <a:rPr lang="en-US" sz="800" baseline="30000">
                          <a:solidFill>
                            <a:schemeClr val="tx2"/>
                          </a:solidFill>
                        </a:rPr>
                        <a:t>rd</a:t>
                      </a:r>
                      <a:endParaRPr lang="en-US" sz="80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tx2"/>
                          </a:solidFill>
                        </a:rPr>
                        <a:t>10</a:t>
                      </a:r>
                      <a:r>
                        <a:rPr lang="en-US" sz="800" baseline="30000">
                          <a:solidFill>
                            <a:schemeClr val="tx2"/>
                          </a:solidFill>
                        </a:rPr>
                        <a:t>th</a:t>
                      </a:r>
                      <a:endParaRPr lang="en-US" sz="80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tx2"/>
                          </a:solidFill>
                        </a:rPr>
                        <a:t>17</a:t>
                      </a:r>
                      <a:r>
                        <a:rPr lang="en-US" sz="800" baseline="30000">
                          <a:solidFill>
                            <a:schemeClr val="tx2"/>
                          </a:solidFill>
                        </a:rPr>
                        <a:t>th</a:t>
                      </a:r>
                      <a:endParaRPr lang="en-US" sz="80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tx2"/>
                          </a:solidFill>
                        </a:rPr>
                        <a:t>24</a:t>
                      </a:r>
                      <a:r>
                        <a:rPr lang="en-US" sz="800" baseline="30000">
                          <a:solidFill>
                            <a:schemeClr val="tx2"/>
                          </a:solidFill>
                        </a:rPr>
                        <a:t>th</a:t>
                      </a:r>
                      <a:endParaRPr lang="en-US" sz="80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tx2"/>
                          </a:solidFill>
                        </a:rPr>
                        <a:t>31</a:t>
                      </a:r>
                      <a:r>
                        <a:rPr lang="en-US" sz="800" baseline="30000">
                          <a:solidFill>
                            <a:schemeClr val="tx2"/>
                          </a:solidFill>
                        </a:rPr>
                        <a:t>st</a:t>
                      </a:r>
                      <a:r>
                        <a:rPr lang="en-US" sz="800">
                          <a:solidFill>
                            <a:schemeClr val="tx2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tx2"/>
                          </a:solidFill>
                        </a:rPr>
                        <a:t>7</a:t>
                      </a:r>
                      <a:r>
                        <a:rPr lang="en-US" sz="800" baseline="30000">
                          <a:solidFill>
                            <a:schemeClr val="tx2"/>
                          </a:solidFill>
                        </a:rPr>
                        <a:t>th</a:t>
                      </a:r>
                      <a:r>
                        <a:rPr lang="en-US" sz="800">
                          <a:solidFill>
                            <a:schemeClr val="tx2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tx2"/>
                          </a:solidFill>
                        </a:rPr>
                        <a:t>14</a:t>
                      </a:r>
                      <a:r>
                        <a:rPr lang="en-US" sz="800" baseline="30000">
                          <a:solidFill>
                            <a:schemeClr val="tx2"/>
                          </a:solidFill>
                        </a:rPr>
                        <a:t>th</a:t>
                      </a:r>
                      <a:r>
                        <a:rPr lang="en-US" sz="800">
                          <a:solidFill>
                            <a:schemeClr val="tx2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tx2"/>
                          </a:solidFill>
                        </a:rPr>
                        <a:t>21</a:t>
                      </a:r>
                      <a:r>
                        <a:rPr lang="en-US" sz="800" baseline="30000">
                          <a:solidFill>
                            <a:schemeClr val="tx2"/>
                          </a:solidFill>
                        </a:rPr>
                        <a:t>st</a:t>
                      </a:r>
                      <a:r>
                        <a:rPr lang="en-US" sz="800">
                          <a:solidFill>
                            <a:schemeClr val="tx2"/>
                          </a:solidFill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996021"/>
                  </a:ext>
                </a:extLst>
              </a:tr>
            </a:tbl>
          </a:graphicData>
        </a:graphic>
      </p:graphicFrame>
      <p:sp>
        <p:nvSpPr>
          <p:cNvPr id="57" name="Pentagon 26">
            <a:extLst>
              <a:ext uri="{FF2B5EF4-FFF2-40B4-BE49-F238E27FC236}">
                <a16:creationId xmlns:a16="http://schemas.microsoft.com/office/drawing/2014/main" id="{3117B1F0-B39E-425C-B8EF-B0F7297A9DCA}"/>
              </a:ext>
            </a:extLst>
          </p:cNvPr>
          <p:cNvSpPr/>
          <p:nvPr/>
        </p:nvSpPr>
        <p:spPr bwMode="auto">
          <a:xfrm>
            <a:off x="650835" y="2106269"/>
            <a:ext cx="2930565" cy="700965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Leverage existing Strategy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Creation of consolidated, granular Adoption Ladder, to bring clarity to the brand strategy, research and segmentation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C47DF2A-2C1F-43B2-82BD-A6EF83EC0B84}"/>
              </a:ext>
            </a:extLst>
          </p:cNvPr>
          <p:cNvSpPr/>
          <p:nvPr/>
        </p:nvSpPr>
        <p:spPr bwMode="auto">
          <a:xfrm>
            <a:off x="631257" y="2857291"/>
            <a:ext cx="2749589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Brand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 - IBD</a:t>
            </a:r>
            <a:endParaRPr kumimoji="0" lang="en-GB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93C9C4B-CB20-4E1B-9BA2-9792C47751D3}"/>
              </a:ext>
            </a:extLst>
          </p:cNvPr>
          <p:cNvSpPr/>
          <p:nvPr/>
        </p:nvSpPr>
        <p:spPr bwMode="auto">
          <a:xfrm>
            <a:off x="631257" y="3347488"/>
            <a:ext cx="2749589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CI&amp;E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 - OC</a:t>
            </a:r>
            <a:endParaRPr kumimoji="0" lang="en-GB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3592990-F76B-4926-B9A1-2BE9A115DABE}"/>
              </a:ext>
            </a:extLst>
          </p:cNvPr>
          <p:cNvSpPr/>
          <p:nvPr/>
        </p:nvSpPr>
        <p:spPr bwMode="auto">
          <a:xfrm>
            <a:off x="631257" y="3837685"/>
            <a:ext cx="2749589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CI&amp;E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 - SFE</a:t>
            </a:r>
            <a:endParaRPr kumimoji="0" lang="en-GB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138F82C-599D-487F-B7C2-2F6FFFB8299E}"/>
              </a:ext>
            </a:extLst>
          </p:cNvPr>
          <p:cNvSpPr/>
          <p:nvPr/>
        </p:nvSpPr>
        <p:spPr bwMode="auto">
          <a:xfrm>
            <a:off x="631257" y="4327882"/>
            <a:ext cx="2749589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CRM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&amp; Technology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0763684-CA5F-4EE7-9259-780FBA6B93C4}"/>
              </a:ext>
            </a:extLst>
          </p:cNvPr>
          <p:cNvSpPr/>
          <p:nvPr/>
        </p:nvSpPr>
        <p:spPr bwMode="auto">
          <a:xfrm>
            <a:off x="631257" y="4818079"/>
            <a:ext cx="2749589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Market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Research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DE3F776-52DC-4833-8B0D-47EE42C72D18}"/>
              </a:ext>
            </a:extLst>
          </p:cNvPr>
          <p:cNvSpPr/>
          <p:nvPr/>
        </p:nvSpPr>
        <p:spPr bwMode="auto">
          <a:xfrm>
            <a:off x="631257" y="5308278"/>
            <a:ext cx="2749589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Partner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Agencies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5C585F-989C-476E-AA0C-A126143A3906}"/>
              </a:ext>
            </a:extLst>
          </p:cNvPr>
          <p:cNvCxnSpPr/>
          <p:nvPr/>
        </p:nvCxnSpPr>
        <p:spPr bwMode="auto">
          <a:xfrm>
            <a:off x="11381777" y="1685925"/>
            <a:ext cx="562573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9" name="Pentagon 26">
            <a:extLst>
              <a:ext uri="{FF2B5EF4-FFF2-40B4-BE49-F238E27FC236}">
                <a16:creationId xmlns:a16="http://schemas.microsoft.com/office/drawing/2014/main" id="{05CD5005-78E0-4877-8143-E8ED626111D1}"/>
              </a:ext>
            </a:extLst>
          </p:cNvPr>
          <p:cNvSpPr/>
          <p:nvPr/>
        </p:nvSpPr>
        <p:spPr bwMode="auto">
          <a:xfrm>
            <a:off x="3629025" y="2106268"/>
            <a:ext cx="2930565" cy="700965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International Journey Creation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Creation of a set of scenario-driven customer journeys, to act as the template for localisation</a:t>
            </a:r>
          </a:p>
        </p:txBody>
      </p:sp>
      <p:sp>
        <p:nvSpPr>
          <p:cNvPr id="70" name="Pentagon 26">
            <a:extLst>
              <a:ext uri="{FF2B5EF4-FFF2-40B4-BE49-F238E27FC236}">
                <a16:creationId xmlns:a16="http://schemas.microsoft.com/office/drawing/2014/main" id="{A549076C-1E13-4349-80A0-09241B6C421A}"/>
              </a:ext>
            </a:extLst>
          </p:cNvPr>
          <p:cNvSpPr/>
          <p:nvPr/>
        </p:nvSpPr>
        <p:spPr bwMode="auto">
          <a:xfrm>
            <a:off x="6607215" y="2097987"/>
            <a:ext cx="4774562" cy="700965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Journey Localisation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Supported localisation of international Journeys</a:t>
            </a:r>
          </a:p>
        </p:txBody>
      </p:sp>
      <p:pic>
        <p:nvPicPr>
          <p:cNvPr id="71" name="Picture 70" descr="A picture containing text, electronics, screenshot, display&#10;&#10;Description automatically generated">
            <a:extLst>
              <a:ext uri="{FF2B5EF4-FFF2-40B4-BE49-F238E27FC236}">
                <a16:creationId xmlns:a16="http://schemas.microsoft.com/office/drawing/2014/main" id="{D7C30638-0883-4CEF-9B55-271240B08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544" y="2887768"/>
            <a:ext cx="1814874" cy="116300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E07EB882-410D-4136-8EE4-F7157DEC7D57}"/>
              </a:ext>
            </a:extLst>
          </p:cNvPr>
          <p:cNvSpPr/>
          <p:nvPr/>
        </p:nvSpPr>
        <p:spPr bwMode="auto">
          <a:xfrm>
            <a:off x="6748991" y="2952821"/>
            <a:ext cx="2628900" cy="49543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Germany (RA &amp; IBD)</a:t>
            </a: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463E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9A5D08A5-C099-43A3-8302-F05E47C24F7A}"/>
              </a:ext>
            </a:extLst>
          </p:cNvPr>
          <p:cNvSpPr/>
          <p:nvPr/>
        </p:nvSpPr>
        <p:spPr bwMode="auto">
          <a:xfrm>
            <a:off x="6728036" y="3417193"/>
            <a:ext cx="137160" cy="1371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0885228-9022-45AF-AA68-819D95E5C891}"/>
              </a:ext>
            </a:extLst>
          </p:cNvPr>
          <p:cNvSpPr/>
          <p:nvPr/>
        </p:nvSpPr>
        <p:spPr bwMode="auto">
          <a:xfrm>
            <a:off x="8047610" y="3417193"/>
            <a:ext cx="137160" cy="1371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3FA8051B-14DD-4895-B5F6-08B9FDF6FE2C}"/>
              </a:ext>
            </a:extLst>
          </p:cNvPr>
          <p:cNvSpPr/>
          <p:nvPr/>
        </p:nvSpPr>
        <p:spPr bwMode="auto">
          <a:xfrm>
            <a:off x="9215972" y="3417193"/>
            <a:ext cx="137160" cy="1371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3696CC7-8546-4DA3-AACC-FBF75A9B43B2}"/>
              </a:ext>
            </a:extLst>
          </p:cNvPr>
          <p:cNvSpPr/>
          <p:nvPr/>
        </p:nvSpPr>
        <p:spPr bwMode="auto">
          <a:xfrm>
            <a:off x="6865911" y="5668586"/>
            <a:ext cx="220898" cy="22089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A1B3E4-4575-4C5E-BD2C-D4480C4A352C}"/>
              </a:ext>
            </a:extLst>
          </p:cNvPr>
          <p:cNvSpPr txBox="1"/>
          <p:nvPr/>
        </p:nvSpPr>
        <p:spPr>
          <a:xfrm>
            <a:off x="7149041" y="5544356"/>
            <a:ext cx="455295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3 x 2hr, cross functional market workshops.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With markets supported in the interim for the time-intensive activities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588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6" name="Arrow: Right 85">
            <a:extLst>
              <a:ext uri="{FF2B5EF4-FFF2-40B4-BE49-F238E27FC236}">
                <a16:creationId xmlns:a16="http://schemas.microsoft.com/office/drawing/2014/main" id="{0BAFD098-78AD-486D-8F9A-BFDCAA35B1F7}"/>
              </a:ext>
            </a:extLst>
          </p:cNvPr>
          <p:cNvSpPr/>
          <p:nvPr/>
        </p:nvSpPr>
        <p:spPr bwMode="auto">
          <a:xfrm>
            <a:off x="9778999" y="3335640"/>
            <a:ext cx="1964268" cy="852005"/>
          </a:xfrm>
          <a:prstGeom prst="rightArrow">
            <a:avLst>
              <a:gd name="adj1" fmla="val 50000"/>
              <a:gd name="adj2" fmla="val 40063"/>
            </a:avLst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UK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1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workshops to occur-  Sept’21</a:t>
            </a: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463E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A92260F-7E59-4811-A5AA-B3D16C02F322}"/>
              </a:ext>
            </a:extLst>
          </p:cNvPr>
          <p:cNvSpPr/>
          <p:nvPr/>
        </p:nvSpPr>
        <p:spPr bwMode="auto">
          <a:xfrm>
            <a:off x="7535507" y="4319305"/>
            <a:ext cx="2997026" cy="81005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Smaller Markets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Shorter engagements with lighter localisation, leveraging both international and larger market Journeys.  Workshop dates TBD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0CDF946-4381-4D38-A035-501A4270AE1A}"/>
              </a:ext>
            </a:extLst>
          </p:cNvPr>
          <p:cNvSpPr/>
          <p:nvPr/>
        </p:nvSpPr>
        <p:spPr bwMode="auto">
          <a:xfrm>
            <a:off x="8308084" y="5037084"/>
            <a:ext cx="137160" cy="1371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CA211E2-3AF9-44AB-B220-3900C0F4D42E}"/>
              </a:ext>
            </a:extLst>
          </p:cNvPr>
          <p:cNvSpPr/>
          <p:nvPr/>
        </p:nvSpPr>
        <p:spPr bwMode="auto">
          <a:xfrm>
            <a:off x="9627658" y="5037084"/>
            <a:ext cx="137160" cy="1371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99243F-756A-401B-A0FA-4FBF8DA83233}"/>
              </a:ext>
            </a:extLst>
          </p:cNvPr>
          <p:cNvSpPr txBox="1"/>
          <p:nvPr/>
        </p:nvSpPr>
        <p:spPr>
          <a:xfrm>
            <a:off x="3657605" y="4081280"/>
            <a:ext cx="24383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IBD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International Journeys currently </a:t>
            </a: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 development</a:t>
            </a: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00463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12FB328-C12D-4A15-8816-5D35FE30BF7C}"/>
              </a:ext>
            </a:extLst>
          </p:cNvPr>
          <p:cNvSpPr txBox="1"/>
          <p:nvPr/>
        </p:nvSpPr>
        <p:spPr>
          <a:xfrm>
            <a:off x="827550" y="781539"/>
            <a:ext cx="1049660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reduce market workloads </a:t>
            </a: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to maximise outputs, we are working via a localisation model, with heavy support to markets between engagements.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3F8A385-1642-4962-88C2-D8112DD4267E}"/>
              </a:ext>
            </a:extLst>
          </p:cNvPr>
          <p:cNvSpPr/>
          <p:nvPr/>
        </p:nvSpPr>
        <p:spPr bwMode="auto">
          <a:xfrm>
            <a:off x="11552275" y="3872382"/>
            <a:ext cx="137160" cy="1371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B9BA97-C8BB-416F-92B9-3B6ABE14B419}"/>
              </a:ext>
            </a:extLst>
          </p:cNvPr>
          <p:cNvSpPr txBox="1"/>
          <p:nvPr/>
        </p:nvSpPr>
        <p:spPr>
          <a:xfrm>
            <a:off x="5727230" y="5773380"/>
            <a:ext cx="8323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Today</a:t>
            </a:r>
            <a:endParaRPr lang="en-GB" sz="1100"/>
          </a:p>
        </p:txBody>
      </p:sp>
    </p:spTree>
    <p:extLst>
      <p:ext uri="{BB962C8B-B14F-4D97-AF65-F5344CB8AC3E}">
        <p14:creationId xmlns:p14="http://schemas.microsoft.com/office/powerpoint/2010/main" val="2497064491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62DFFE52-DA02-4725-8FD1-E84CDE76ABF2}"/>
              </a:ext>
            </a:extLst>
          </p:cNvPr>
          <p:cNvSpPr txBox="1">
            <a:spLocks/>
          </p:cNvSpPr>
          <p:nvPr/>
        </p:nvSpPr>
        <p:spPr>
          <a:xfrm>
            <a:off x="1071659" y="2474913"/>
            <a:ext cx="10048682" cy="176688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178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</a:defRPr>
            </a:lvl6pPr>
            <a:lvl7pPr marL="914357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</a:defRPr>
            </a:lvl7pPr>
            <a:lvl8pPr marL="1371534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</a:defRPr>
            </a:lvl8pPr>
            <a:lvl9pPr marL="1828713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</a:defRPr>
            </a:lvl9pPr>
          </a:lstStyle>
          <a:p>
            <a:pPr algn="ctr"/>
            <a:r>
              <a:rPr lang="en-GB" sz="3600">
                <a:solidFill>
                  <a:schemeClr val="accent1"/>
                </a:solidFill>
              </a:rPr>
              <a:t>Working Session</a:t>
            </a:r>
            <a:br>
              <a:rPr lang="en-GB" sz="3600" b="1">
                <a:solidFill>
                  <a:schemeClr val="accent1"/>
                </a:solidFill>
              </a:rPr>
            </a:br>
            <a:r>
              <a:rPr lang="en-GB" sz="3200" b="1">
                <a:solidFill>
                  <a:schemeClr val="bg1"/>
                </a:solidFill>
              </a:rPr>
              <a:t>- Framework</a:t>
            </a:r>
            <a:endParaRPr lang="en-FR" kern="0" baseline="30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293474"/>
      </p:ext>
    </p:extLst>
  </p:cSld>
  <p:clrMapOvr>
    <a:masterClrMapping/>
  </p:clrMapOvr>
  <p:transition>
    <p:wipe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B7722-3997-4B64-998B-0EE08678A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A picture containing sandglass, blue, close&#10;&#10;Description automatically generated">
            <a:extLst>
              <a:ext uri="{FF2B5EF4-FFF2-40B4-BE49-F238E27FC236}">
                <a16:creationId xmlns:a16="http://schemas.microsoft.com/office/drawing/2014/main" id="{D084E296-DEA1-4C14-996B-4C15046A79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8" b="613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279CA1-B656-47A9-9EAD-AD936B9AACFC}"/>
              </a:ext>
            </a:extLst>
          </p:cNvPr>
          <p:cNvSpPr/>
          <p:nvPr/>
        </p:nvSpPr>
        <p:spPr bwMode="auto">
          <a:xfrm>
            <a:off x="0" y="-1"/>
            <a:ext cx="12192000" cy="6858001"/>
          </a:xfrm>
          <a:prstGeom prst="rect">
            <a:avLst/>
          </a:prstGeom>
          <a:solidFill>
            <a:schemeClr val="accent2"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6033E8-EE77-4763-99D5-806377702814}"/>
              </a:ext>
            </a:extLst>
          </p:cNvPr>
          <p:cNvSpPr txBox="1"/>
          <p:nvPr/>
        </p:nvSpPr>
        <p:spPr>
          <a:xfrm>
            <a:off x="401722" y="2011680"/>
            <a:ext cx="32930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>
                <a:solidFill>
                  <a:schemeClr val="bg1"/>
                </a:solidFill>
              </a:rPr>
              <a:t>Customer Journey </a:t>
            </a:r>
            <a:r>
              <a:rPr lang="en-GB" sz="2400" b="1">
                <a:solidFill>
                  <a:schemeClr val="accent1"/>
                </a:solidFill>
              </a:rPr>
              <a:t>Framework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9506B6-5D94-4152-A59B-FE6AECB30CAB}"/>
              </a:ext>
            </a:extLst>
          </p:cNvPr>
          <p:cNvCxnSpPr>
            <a:cxnSpLocks/>
          </p:cNvCxnSpPr>
          <p:nvPr/>
        </p:nvCxnSpPr>
        <p:spPr bwMode="auto">
          <a:xfrm>
            <a:off x="475488" y="2983611"/>
            <a:ext cx="278892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F557E73-DA78-4598-AFD3-CFEBB979F877}"/>
              </a:ext>
            </a:extLst>
          </p:cNvPr>
          <p:cNvSpPr txBox="1"/>
          <p:nvPr/>
        </p:nvSpPr>
        <p:spPr>
          <a:xfrm>
            <a:off x="448056" y="3111627"/>
            <a:ext cx="278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What are the framework elements that we should include in the journeys?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E2D8F17-A1AA-48FD-ADA1-E2B76216932E}"/>
              </a:ext>
            </a:extLst>
          </p:cNvPr>
          <p:cNvCxnSpPr>
            <a:cxnSpLocks/>
          </p:cNvCxnSpPr>
          <p:nvPr/>
        </p:nvCxnSpPr>
        <p:spPr bwMode="auto">
          <a:xfrm>
            <a:off x="475488" y="4224147"/>
            <a:ext cx="278892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320485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 dir="d"/>
      </p:transition>
    </mc:Choice>
    <mc:Fallback>
      <p:transition>
        <p:wipe dir="d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DBA8C68-DCD7-4B48-A375-E4C7A4836749}"/>
              </a:ext>
            </a:extLst>
          </p:cNvPr>
          <p:cNvSpPr/>
          <p:nvPr/>
        </p:nvSpPr>
        <p:spPr bwMode="auto">
          <a:xfrm>
            <a:off x="213064" y="1704513"/>
            <a:ext cx="4526536" cy="49025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latin typeface="Tahoma" pitchFamily="-107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622D44-E85F-442B-90A1-C8DBB4CFBC9E}"/>
              </a:ext>
            </a:extLst>
          </p:cNvPr>
          <p:cNvSpPr/>
          <p:nvPr/>
        </p:nvSpPr>
        <p:spPr bwMode="auto">
          <a:xfrm>
            <a:off x="5498980" y="1704513"/>
            <a:ext cx="2845248" cy="49025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FC044-BEDA-42E8-913B-B30EC113F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79" y="259809"/>
            <a:ext cx="10810627" cy="808579"/>
          </a:xfrm>
        </p:spPr>
        <p:txBody>
          <a:bodyPr/>
          <a:lstStyle/>
          <a:p>
            <a:r>
              <a:rPr lang="en-GB"/>
              <a:t>HCP Journey Components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2F285E-1361-4421-8B6D-7D3A1B4C564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42809" y="857250"/>
            <a:ext cx="10806722" cy="914400"/>
          </a:xfrm>
        </p:spPr>
        <p:txBody>
          <a:bodyPr/>
          <a:lstStyle/>
          <a:p>
            <a:pPr marL="0" indent="0">
              <a:buNone/>
            </a:pPr>
            <a:r>
              <a:rPr lang="en-GB" sz="2000"/>
              <a:t>In order to accelerate the creation of the journeys, in our experience it is valuable to first discuss the constituents of the Journeys.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02CE04-681A-4EEF-A4BA-B0BE6EBFD2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52" t="1417" r="8806" b="5842"/>
          <a:stretch/>
        </p:blipFill>
        <p:spPr>
          <a:xfrm>
            <a:off x="379634" y="5282065"/>
            <a:ext cx="2957137" cy="119493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863E9F-875E-4A5C-8AEA-81A54C988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634" y="3879787"/>
            <a:ext cx="2280502" cy="127081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2" name="Picture 11" descr="A picture containing clock, drawing, room&#10;&#10;Description automatically generated">
            <a:extLst>
              <a:ext uri="{FF2B5EF4-FFF2-40B4-BE49-F238E27FC236}">
                <a16:creationId xmlns:a16="http://schemas.microsoft.com/office/drawing/2014/main" id="{D0EF9D72-D2CC-4A1A-95F4-0B551269BE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32" y="1954170"/>
            <a:ext cx="418005" cy="418005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1EB5DA-2A38-472B-8ADF-BFF40D839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532" y="2445909"/>
            <a:ext cx="418005" cy="418005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88A6B8C1-865E-4658-8365-AD53D225C68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726" y="1954170"/>
            <a:ext cx="418005" cy="418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76A990-2978-4A0F-AFF1-8E59289505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726" y="2445909"/>
            <a:ext cx="418005" cy="4180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727590-9454-4C89-B7B5-4674C87606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440" y="2987738"/>
            <a:ext cx="983328" cy="776892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AB110A-470F-485C-9A5E-0F552A3408C6}"/>
              </a:ext>
            </a:extLst>
          </p:cNvPr>
          <p:cNvSpPr txBox="1"/>
          <p:nvPr/>
        </p:nvSpPr>
        <p:spPr>
          <a:xfrm>
            <a:off x="1369884" y="2260483"/>
            <a:ext cx="1432589" cy="31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>
                <a:solidFill>
                  <a:schemeClr val="tx2"/>
                </a:solidFill>
              </a:rPr>
              <a:t>Segmentation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9518C3-A9D7-4784-AB78-6820C08D3001}"/>
              </a:ext>
            </a:extLst>
          </p:cNvPr>
          <p:cNvSpPr txBox="1"/>
          <p:nvPr/>
        </p:nvSpPr>
        <p:spPr>
          <a:xfrm>
            <a:off x="1519885" y="3151847"/>
            <a:ext cx="143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>
                <a:solidFill>
                  <a:schemeClr val="tx2"/>
                </a:solidFill>
              </a:rPr>
              <a:t>Behavioural Research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A03A7B-35EA-460C-974C-36263B9AE30A}"/>
              </a:ext>
            </a:extLst>
          </p:cNvPr>
          <p:cNvSpPr txBox="1"/>
          <p:nvPr/>
        </p:nvSpPr>
        <p:spPr>
          <a:xfrm>
            <a:off x="2802917" y="4379611"/>
            <a:ext cx="143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>
                <a:solidFill>
                  <a:schemeClr val="tx2"/>
                </a:solidFill>
              </a:rPr>
              <a:t>Adoption Ladder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22F910-EF63-43EA-BB20-AB1F25E1D127}"/>
              </a:ext>
            </a:extLst>
          </p:cNvPr>
          <p:cNvSpPr txBox="1"/>
          <p:nvPr/>
        </p:nvSpPr>
        <p:spPr>
          <a:xfrm>
            <a:off x="3471586" y="5769917"/>
            <a:ext cx="143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>
                <a:solidFill>
                  <a:schemeClr val="tx2"/>
                </a:solidFill>
              </a:rPr>
              <a:t>Content &amp; Channels</a:t>
            </a:r>
          </a:p>
        </p:txBody>
      </p:sp>
      <p:sp>
        <p:nvSpPr>
          <p:cNvPr id="20" name="Plus Sign 19">
            <a:extLst>
              <a:ext uri="{FF2B5EF4-FFF2-40B4-BE49-F238E27FC236}">
                <a16:creationId xmlns:a16="http://schemas.microsoft.com/office/drawing/2014/main" id="{92956D50-6992-4AB7-988A-A71362AC1A42}"/>
              </a:ext>
            </a:extLst>
          </p:cNvPr>
          <p:cNvSpPr/>
          <p:nvPr/>
        </p:nvSpPr>
        <p:spPr bwMode="auto">
          <a:xfrm>
            <a:off x="4710110" y="3204930"/>
            <a:ext cx="826225" cy="867983"/>
          </a:xfrm>
          <a:prstGeom prst="mathPlus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884409-2604-4F13-9C41-EA4D7AC1AE35}"/>
              </a:ext>
            </a:extLst>
          </p:cNvPr>
          <p:cNvSpPr txBox="1"/>
          <p:nvPr/>
        </p:nvSpPr>
        <p:spPr>
          <a:xfrm>
            <a:off x="6156679" y="1797125"/>
            <a:ext cx="1575848" cy="286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>
                <a:solidFill>
                  <a:schemeClr val="tx2"/>
                </a:solidFill>
              </a:rPr>
              <a:t>Journey Scenarios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EDC07D-51D5-4337-B866-0CC0A69A1C32}"/>
              </a:ext>
            </a:extLst>
          </p:cNvPr>
          <p:cNvSpPr txBox="1"/>
          <p:nvPr/>
        </p:nvSpPr>
        <p:spPr>
          <a:xfrm>
            <a:off x="6129559" y="3801297"/>
            <a:ext cx="1575848" cy="286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>
                <a:solidFill>
                  <a:schemeClr val="tx2"/>
                </a:solidFill>
              </a:rPr>
              <a:t>Key events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EF90F7-9D6D-4885-BE6A-9B2DF4E87A44}"/>
              </a:ext>
            </a:extLst>
          </p:cNvPr>
          <p:cNvSpPr txBox="1"/>
          <p:nvPr/>
        </p:nvSpPr>
        <p:spPr>
          <a:xfrm>
            <a:off x="6156679" y="5692615"/>
            <a:ext cx="1575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>
                <a:solidFill>
                  <a:schemeClr val="tx2"/>
                </a:solidFill>
              </a:rPr>
              <a:t>“Moments of Truth”</a:t>
            </a:r>
          </a:p>
        </p:txBody>
      </p:sp>
      <p:sp>
        <p:nvSpPr>
          <p:cNvPr id="26" name="Equals 25">
            <a:extLst>
              <a:ext uri="{FF2B5EF4-FFF2-40B4-BE49-F238E27FC236}">
                <a16:creationId xmlns:a16="http://schemas.microsoft.com/office/drawing/2014/main" id="{CD9BD04D-1FCC-4680-BBD6-3AD7D47C559F}"/>
              </a:ext>
            </a:extLst>
          </p:cNvPr>
          <p:cNvSpPr/>
          <p:nvPr/>
        </p:nvSpPr>
        <p:spPr bwMode="auto">
          <a:xfrm>
            <a:off x="8421283" y="3411743"/>
            <a:ext cx="1017282" cy="555949"/>
          </a:xfrm>
          <a:prstGeom prst="mathEqual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pic>
        <p:nvPicPr>
          <p:cNvPr id="27" name="Picture 26" descr="A picture containing text, electronics, screenshot, display&#10;&#10;Description automatically generated">
            <a:extLst>
              <a:ext uri="{FF2B5EF4-FFF2-40B4-BE49-F238E27FC236}">
                <a16:creationId xmlns:a16="http://schemas.microsoft.com/office/drawing/2014/main" id="{80D73945-F3FB-496B-B6C5-2A24795A63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894" y="3204930"/>
            <a:ext cx="2321724" cy="14877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F4E75E4-6AE1-401C-8C73-CB4EB2076EB2}"/>
              </a:ext>
            </a:extLst>
          </p:cNvPr>
          <p:cNvSpPr txBox="1"/>
          <p:nvPr/>
        </p:nvSpPr>
        <p:spPr>
          <a:xfrm>
            <a:off x="9884832" y="2863392"/>
            <a:ext cx="1575848" cy="286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>
                <a:solidFill>
                  <a:schemeClr val="tx2"/>
                </a:solidFill>
              </a:rPr>
              <a:t>HCP Journeys</a:t>
            </a:r>
          </a:p>
        </p:txBody>
      </p:sp>
      <p:pic>
        <p:nvPicPr>
          <p:cNvPr id="29" name="Picture 28" descr="A picture containing text, indoor, screen, several&#10;&#10;Description automatically generated">
            <a:extLst>
              <a:ext uri="{FF2B5EF4-FFF2-40B4-BE49-F238E27FC236}">
                <a16:creationId xmlns:a16="http://schemas.microsoft.com/office/drawing/2014/main" id="{2AA4F710-2B3F-486C-85A7-DBDA5422E10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41" t="8990" r="4297" b="51063"/>
          <a:stretch/>
        </p:blipFill>
        <p:spPr>
          <a:xfrm>
            <a:off x="5933528" y="4098277"/>
            <a:ext cx="1967908" cy="1257082"/>
          </a:xfrm>
          <a:prstGeom prst="rect">
            <a:avLst/>
          </a:prstGeom>
        </p:spPr>
      </p:pic>
      <p:pic>
        <p:nvPicPr>
          <p:cNvPr id="31" name="Picture 30" descr="A group of people on a stage&#10;&#10;Description automatically generated with low confidence">
            <a:extLst>
              <a:ext uri="{FF2B5EF4-FFF2-40B4-BE49-F238E27FC236}">
                <a16:creationId xmlns:a16="http://schemas.microsoft.com/office/drawing/2014/main" id="{E34B8186-3CBC-4355-BC2E-80EB4434092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49" t="70681" r="4518"/>
          <a:stretch/>
        </p:blipFill>
        <p:spPr>
          <a:xfrm>
            <a:off x="6075780" y="2175126"/>
            <a:ext cx="1784897" cy="134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78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 dir="d"/>
      </p:transition>
    </mc:Choice>
    <mc:Fallback>
      <p:transition>
        <p:wipe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FC044-BEDA-42E8-913B-B30EC113F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79" y="259809"/>
            <a:ext cx="10810627" cy="808579"/>
          </a:xfrm>
        </p:spPr>
        <p:txBody>
          <a:bodyPr/>
          <a:lstStyle/>
          <a:p>
            <a:r>
              <a:rPr lang="en-GB"/>
              <a:t>HCP Journey Scenarios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2F285E-1361-4421-8B6D-7D3A1B4C564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42809" y="857250"/>
            <a:ext cx="9564166" cy="914400"/>
          </a:xfrm>
        </p:spPr>
        <p:txBody>
          <a:bodyPr/>
          <a:lstStyle/>
          <a:p>
            <a:pPr marL="0" indent="0">
              <a:buNone/>
            </a:pPr>
            <a:r>
              <a:rPr lang="en-GB" sz="2000" b="1">
                <a:solidFill>
                  <a:schemeClr val="bg2"/>
                </a:solidFill>
              </a:rPr>
              <a:t>We can create HCP Journeys based on different categories or </a:t>
            </a:r>
            <a:r>
              <a:rPr lang="en-GB" sz="2000" b="1" i="1">
                <a:solidFill>
                  <a:schemeClr val="bg2"/>
                </a:solidFill>
              </a:rPr>
              <a:t>Scenarios, for example:</a:t>
            </a:r>
          </a:p>
        </p:txBody>
      </p:sp>
      <p:sp>
        <p:nvSpPr>
          <p:cNvPr id="29" name="Round Single Corner Rectangle 1">
            <a:extLst>
              <a:ext uri="{FF2B5EF4-FFF2-40B4-BE49-F238E27FC236}">
                <a16:creationId xmlns:a16="http://schemas.microsoft.com/office/drawing/2014/main" id="{E8CC11C8-CCFB-49BC-9E57-55571375C5BF}"/>
              </a:ext>
            </a:extLst>
          </p:cNvPr>
          <p:cNvSpPr/>
          <p:nvPr/>
        </p:nvSpPr>
        <p:spPr>
          <a:xfrm flipH="1">
            <a:off x="2172916" y="2413480"/>
            <a:ext cx="2188491" cy="911439"/>
          </a:xfrm>
          <a:prstGeom prst="round1Rect">
            <a:avLst>
              <a:gd name="adj" fmla="val 0"/>
            </a:avLst>
          </a:prstGeom>
          <a:solidFill>
            <a:schemeClr val="tx2"/>
          </a:solidFill>
          <a:ln w="9525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Field-Driven</a:t>
            </a:r>
          </a:p>
        </p:txBody>
      </p:sp>
      <p:sp>
        <p:nvSpPr>
          <p:cNvPr id="30" name="Round Single Corner Rectangle 1">
            <a:extLst>
              <a:ext uri="{FF2B5EF4-FFF2-40B4-BE49-F238E27FC236}">
                <a16:creationId xmlns:a16="http://schemas.microsoft.com/office/drawing/2014/main" id="{06A31EF5-4483-40ED-BABF-2A850A9D0C14}"/>
              </a:ext>
            </a:extLst>
          </p:cNvPr>
          <p:cNvSpPr/>
          <p:nvPr/>
        </p:nvSpPr>
        <p:spPr>
          <a:xfrm flipH="1">
            <a:off x="4583010" y="2413484"/>
            <a:ext cx="2188491" cy="911439"/>
          </a:xfrm>
          <a:prstGeom prst="round1Rect">
            <a:avLst>
              <a:gd name="adj" fmla="val 0"/>
            </a:avLst>
          </a:prstGeom>
          <a:solidFill>
            <a:schemeClr val="tx2"/>
          </a:solidFill>
          <a:ln w="9525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HCP-Driven</a:t>
            </a:r>
          </a:p>
        </p:txBody>
      </p:sp>
      <p:sp>
        <p:nvSpPr>
          <p:cNvPr id="31" name="Round Single Corner Rectangle 1">
            <a:extLst>
              <a:ext uri="{FF2B5EF4-FFF2-40B4-BE49-F238E27FC236}">
                <a16:creationId xmlns:a16="http://schemas.microsoft.com/office/drawing/2014/main" id="{216FEA9B-D653-40EF-9189-3B54DF33124D}"/>
              </a:ext>
            </a:extLst>
          </p:cNvPr>
          <p:cNvSpPr/>
          <p:nvPr/>
        </p:nvSpPr>
        <p:spPr>
          <a:xfrm flipH="1">
            <a:off x="6993104" y="2413483"/>
            <a:ext cx="2188491" cy="911439"/>
          </a:xfrm>
          <a:prstGeom prst="round1Rect">
            <a:avLst>
              <a:gd name="adj" fmla="val 0"/>
            </a:avLst>
          </a:prstGeom>
          <a:solidFill>
            <a:schemeClr val="tx2"/>
          </a:solidFill>
          <a:ln w="9525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Event-Driven</a:t>
            </a:r>
          </a:p>
        </p:txBody>
      </p:sp>
      <p:pic>
        <p:nvPicPr>
          <p:cNvPr id="32" name="Picture 31" descr="A gro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26F32E38-332F-47D3-82EF-016DEC51D5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" t="53710" r="74297" b="8871"/>
          <a:stretch/>
        </p:blipFill>
        <p:spPr>
          <a:xfrm>
            <a:off x="2206873" y="3389421"/>
            <a:ext cx="2188491" cy="1357486"/>
          </a:xfrm>
          <a:prstGeom prst="rect">
            <a:avLst/>
          </a:prstGeom>
        </p:spPr>
      </p:pic>
      <p:pic>
        <p:nvPicPr>
          <p:cNvPr id="33" name="Picture 32" descr="A picture containing wall, skiing, different, various&#10;&#10;Description automatically generated">
            <a:extLst>
              <a:ext uri="{FF2B5EF4-FFF2-40B4-BE49-F238E27FC236}">
                <a16:creationId xmlns:a16="http://schemas.microsoft.com/office/drawing/2014/main" id="{A847BA4D-1125-4C5F-A358-7FCDFF32C9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68" t="73750" r="35678" b="6591"/>
          <a:stretch/>
        </p:blipFill>
        <p:spPr>
          <a:xfrm>
            <a:off x="4470721" y="3616600"/>
            <a:ext cx="2326057" cy="1137094"/>
          </a:xfrm>
          <a:prstGeom prst="rect">
            <a:avLst/>
          </a:prstGeom>
        </p:spPr>
      </p:pic>
      <p:pic>
        <p:nvPicPr>
          <p:cNvPr id="34" name="Picture 33" descr="A picture containing text, indoor, screen, several&#10;&#10;Description automatically generated">
            <a:extLst>
              <a:ext uri="{FF2B5EF4-FFF2-40B4-BE49-F238E27FC236}">
                <a16:creationId xmlns:a16="http://schemas.microsoft.com/office/drawing/2014/main" id="{27B860CC-CFCC-42B5-8AF4-CC96A75601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41" t="8990" r="4297" b="51063"/>
          <a:stretch/>
        </p:blipFill>
        <p:spPr>
          <a:xfrm>
            <a:off x="6938426" y="3399542"/>
            <a:ext cx="2243169" cy="14329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114ACC-77DD-43CB-81B0-518F2CC54D9F}"/>
              </a:ext>
            </a:extLst>
          </p:cNvPr>
          <p:cNvSpPr txBox="1"/>
          <p:nvPr/>
        </p:nvSpPr>
        <p:spPr>
          <a:xfrm>
            <a:off x="4749935" y="4800540"/>
            <a:ext cx="218849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/>
              <a:t>Multiple segmentation dimensions – priority, medical, commercial…</a:t>
            </a:r>
          </a:p>
          <a:p>
            <a:endParaRPr lang="en-GB" sz="105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2B5110-20E2-4202-8BB1-E4DDC9B6723E}"/>
              </a:ext>
            </a:extLst>
          </p:cNvPr>
          <p:cNvSpPr txBox="1"/>
          <p:nvPr/>
        </p:nvSpPr>
        <p:spPr>
          <a:xfrm>
            <a:off x="5105260" y="5990858"/>
            <a:ext cx="526133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/>
              <a:t>Flexible in how the targets are</a:t>
            </a:r>
          </a:p>
          <a:p>
            <a:r>
              <a:rPr lang="en-GB" sz="1050"/>
              <a:t>Designed for the ‘core’ prescription target audience of </a:t>
            </a:r>
            <a:r>
              <a:rPr lang="en-GB" sz="1050" err="1"/>
              <a:t>Gis</a:t>
            </a:r>
            <a:endParaRPr lang="en-GB" sz="1050"/>
          </a:p>
          <a:p>
            <a:endParaRPr lang="en-GB" sz="10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18C2E6-B9AE-4834-A9C4-E4ED9E511848}"/>
              </a:ext>
            </a:extLst>
          </p:cNvPr>
          <p:cNvSpPr txBox="1"/>
          <p:nvPr/>
        </p:nvSpPr>
        <p:spPr>
          <a:xfrm>
            <a:off x="2184759" y="4708546"/>
            <a:ext cx="2188491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/>
              <a:t>Rep and Medical journeys will be different, but they will work alongside each other.</a:t>
            </a:r>
          </a:p>
          <a:p>
            <a:r>
              <a:rPr lang="en-GB" sz="1050"/>
              <a:t>(Medical have knowledge ladder)</a:t>
            </a:r>
          </a:p>
          <a:p>
            <a:endParaRPr lang="en-GB" sz="1050"/>
          </a:p>
          <a:p>
            <a:r>
              <a:rPr lang="en-GB" sz="1050"/>
              <a:t>Rep journeys – </a:t>
            </a:r>
            <a:r>
              <a:rPr lang="en-GB" sz="1050" b="1"/>
              <a:t>adoption ladder focused – </a:t>
            </a:r>
            <a:r>
              <a:rPr lang="en-GB" sz="1050"/>
              <a:t>route to Rx.</a:t>
            </a:r>
            <a:endParaRPr lang="en-GB" sz="1050" b="1"/>
          </a:p>
        </p:txBody>
      </p:sp>
    </p:spTree>
    <p:extLst>
      <p:ext uri="{BB962C8B-B14F-4D97-AF65-F5344CB8AC3E}">
        <p14:creationId xmlns:p14="http://schemas.microsoft.com/office/powerpoint/2010/main" val="3435418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 dir="d"/>
      </p:transition>
    </mc:Choice>
    <mc:Fallback>
      <p:transition>
        <p:wipe dir="d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26C2B-F0CF-4943-BCB7-441225A6B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are we building the journeys for?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585D11-A36F-4E5F-9370-0E29C477B75F}"/>
              </a:ext>
            </a:extLst>
          </p:cNvPr>
          <p:cNvSpPr/>
          <p:nvPr/>
        </p:nvSpPr>
        <p:spPr bwMode="auto">
          <a:xfrm>
            <a:off x="804890" y="3447552"/>
            <a:ext cx="6887381" cy="28495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/>
            <a:r>
              <a:rPr lang="en-US" sz="1600" b="1" u="sng">
                <a:solidFill>
                  <a:schemeClr val="tx2"/>
                </a:solidFill>
                <a:latin typeface="Arial" panose="020B0604020202020204" pitchFamily="34" charset="0"/>
              </a:rPr>
              <a:t>Notes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2"/>
                </a:solidFill>
                <a:latin typeface="Arial" panose="020B0604020202020204" pitchFamily="34" charset="0"/>
              </a:rPr>
              <a:t>Market shaping is a key focus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2"/>
                </a:solidFill>
                <a:latin typeface="Arial" panose="020B0604020202020204" pitchFamily="34" charset="0"/>
              </a:rPr>
              <a:t>Post launch, +3-6 months to get things moving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tx2"/>
                </a:solidFill>
                <a:latin typeface="Arial" panose="020B0604020202020204" pitchFamily="34" charset="0"/>
              </a:rPr>
              <a:t>Launch -6 </a:t>
            </a:r>
            <a:r>
              <a:rPr lang="en-US" sz="1600" b="1">
                <a:solidFill>
                  <a:schemeClr val="tx2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 Launch +6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2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(don’t have an unbranded adoption ladder, making this difficult to measure)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2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Post-approval/Pre-reimbursement to discuss JAK1 (stage 2)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2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The Scenarios apply, however different importance… </a:t>
            </a:r>
            <a:r>
              <a:rPr lang="en-US" sz="1600" err="1">
                <a:solidFill>
                  <a:schemeClr val="tx2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eg</a:t>
            </a:r>
            <a:r>
              <a:rPr lang="en-US" sz="1600">
                <a:solidFill>
                  <a:schemeClr val="tx2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 event driven is more important during market shaping.</a:t>
            </a:r>
            <a:endParaRPr lang="en-US" sz="120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F72D5B-1C3C-4595-B168-6FB556449C02}"/>
              </a:ext>
            </a:extLst>
          </p:cNvPr>
          <p:cNvSpPr/>
          <p:nvPr/>
        </p:nvSpPr>
        <p:spPr bwMode="auto">
          <a:xfrm>
            <a:off x="804891" y="1300899"/>
            <a:ext cx="6887381" cy="1894788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457200" marR="0" indent="-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GB" sz="2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Tahoma" pitchFamily="-107" charset="0"/>
              </a:rPr>
              <a:t>Pre Launch </a:t>
            </a:r>
            <a:r>
              <a:rPr kumimoji="0" lang="en-GB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ahoma" pitchFamily="-107" charset="0"/>
              </a:rPr>
              <a:t>Unbranded/Medical            </a:t>
            </a:r>
            <a:r>
              <a:rPr kumimoji="0" lang="en-GB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ahoma" pitchFamily="-107" charset="0"/>
              </a:rPr>
              <a:t>(Market Shaping)</a:t>
            </a:r>
            <a:endParaRPr kumimoji="0" lang="en-GB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ahoma" pitchFamily="-107" charset="0"/>
            </a:endParaRPr>
          </a:p>
          <a:p>
            <a:pPr marL="457200" marR="0" indent="-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GB" sz="105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ahoma" pitchFamily="-107" charset="0"/>
            </a:endParaRPr>
          </a:p>
          <a:p>
            <a:pPr marL="457200" marR="0" indent="-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GB" sz="2400" b="1">
                <a:solidFill>
                  <a:schemeClr val="accent1"/>
                </a:solidFill>
                <a:latin typeface="Tahoma" pitchFamily="-107" charset="0"/>
              </a:rPr>
              <a:t>Post Launch</a:t>
            </a:r>
            <a:r>
              <a:rPr lang="en-GB" sz="2400">
                <a:solidFill>
                  <a:schemeClr val="bg1"/>
                </a:solidFill>
                <a:latin typeface="Tahoma" pitchFamily="-107" charset="0"/>
              </a:rPr>
              <a:t>  </a:t>
            </a:r>
            <a:r>
              <a:rPr kumimoji="0" lang="en-GB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ahoma" pitchFamily="-107" charset="0"/>
              </a:rPr>
              <a:t>Branded 1-5</a:t>
            </a:r>
          </a:p>
        </p:txBody>
      </p:sp>
      <p:pic>
        <p:nvPicPr>
          <p:cNvPr id="9" name="Graphic 8" descr="Question Mark with solid fill">
            <a:extLst>
              <a:ext uri="{FF2B5EF4-FFF2-40B4-BE49-F238E27FC236}">
                <a16:creationId xmlns:a16="http://schemas.microsoft.com/office/drawing/2014/main" id="{81111DA5-9726-4CD7-8C5D-54D59BC68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2573" y="2166293"/>
            <a:ext cx="2732202" cy="273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06122"/>
      </p:ext>
    </p:extLst>
  </p:cSld>
  <p:clrMapOvr>
    <a:masterClrMapping/>
  </p:clrMapOvr>
  <p:transition>
    <p:wipe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F1BB10-53FA-4AC4-9793-DB71BB9C9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E8EC1B5-E866-4D1D-80ED-1243B9C69250}"/>
              </a:ext>
            </a:extLst>
          </p:cNvPr>
          <p:cNvSpPr txBox="1"/>
          <p:nvPr/>
        </p:nvSpPr>
        <p:spPr>
          <a:xfrm>
            <a:off x="3048000" y="49692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>
                <a:solidFill>
                  <a:schemeClr val="bg1"/>
                </a:solidFill>
              </a:rPr>
              <a:t>https://app.sli.do/event/c6aiwblm</a:t>
            </a:r>
          </a:p>
        </p:txBody>
      </p:sp>
    </p:spTree>
    <p:extLst>
      <p:ext uri="{BB962C8B-B14F-4D97-AF65-F5344CB8AC3E}">
        <p14:creationId xmlns:p14="http://schemas.microsoft.com/office/powerpoint/2010/main" val="1943691831"/>
      </p:ext>
    </p:extLst>
  </p:cSld>
  <p:clrMapOvr>
    <a:masterClrMapping/>
  </p:clrMapOvr>
  <p:transition>
    <p:wipe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FC044-BEDA-42E8-913B-B30EC113F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79" y="259809"/>
            <a:ext cx="10810627" cy="808579"/>
          </a:xfrm>
        </p:spPr>
        <p:txBody>
          <a:bodyPr/>
          <a:lstStyle/>
          <a:p>
            <a:r>
              <a:rPr lang="en-GB"/>
              <a:t>Decision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C68F0D-3E61-4D8E-8595-89DA89762F4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33284" y="1068388"/>
            <a:ext cx="10806722" cy="588962"/>
          </a:xfrm>
        </p:spPr>
        <p:txBody>
          <a:bodyPr/>
          <a:lstStyle/>
          <a:p>
            <a:pPr marL="0" indent="0">
              <a:buNone/>
            </a:pPr>
            <a:r>
              <a:rPr lang="en-GB" b="1">
                <a:solidFill>
                  <a:schemeClr val="accent1"/>
                </a:solidFill>
              </a:rPr>
              <a:t>Which are the </a:t>
            </a:r>
            <a:r>
              <a:rPr lang="en-GB" b="1" u="sng">
                <a:solidFill>
                  <a:schemeClr val="accent1"/>
                </a:solidFill>
              </a:rPr>
              <a:t>Key Events </a:t>
            </a:r>
            <a:r>
              <a:rPr lang="en-GB" b="1">
                <a:solidFill>
                  <a:schemeClr val="accent1"/>
                </a:solidFill>
              </a:rPr>
              <a:t>we want to incorporate  ?</a:t>
            </a:r>
          </a:p>
          <a:p>
            <a:pPr marL="0" indent="0">
              <a:buNone/>
            </a:pPr>
            <a:endParaRPr lang="en-GB" b="1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B84020-79A9-4C48-9FEC-E870B6547AF7}"/>
              </a:ext>
            </a:extLst>
          </p:cNvPr>
          <p:cNvSpPr/>
          <p:nvPr/>
        </p:nvSpPr>
        <p:spPr bwMode="auto">
          <a:xfrm>
            <a:off x="738904" y="2499771"/>
            <a:ext cx="103632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71450" marR="0" indent="-1714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200" b="1" i="1">
                <a:solidFill>
                  <a:srgbClr val="00463E"/>
                </a:solidFill>
                <a:latin typeface="Tahoma" panose="020B0604030504040204" pitchFamily="34" charset="0"/>
              </a:rPr>
              <a:t>National Launch Events</a:t>
            </a:r>
          </a:p>
          <a:p>
            <a:pPr marL="171450" marR="0" indent="-1714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200" b="1" i="1">
                <a:solidFill>
                  <a:srgbClr val="00463E"/>
                </a:solidFill>
                <a:latin typeface="Tahoma" panose="020B0604030504040204" pitchFamily="34" charset="0"/>
              </a:rPr>
              <a:t>UEGW</a:t>
            </a:r>
          </a:p>
          <a:p>
            <a:pPr marL="171450" marR="0" indent="-1714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200" b="1" i="1">
                <a:solidFill>
                  <a:srgbClr val="00463E"/>
                </a:solidFill>
                <a:latin typeface="Tahoma" panose="020B0604030504040204" pitchFamily="34" charset="0"/>
              </a:rPr>
              <a:t>ECCO</a:t>
            </a:r>
          </a:p>
          <a:p>
            <a:pPr marL="171450" marR="0" indent="-1714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200" b="1" i="1">
                <a:solidFill>
                  <a:srgbClr val="00463E"/>
                </a:solidFill>
                <a:latin typeface="Tahoma" panose="020B0604030504040204" pitchFamily="34" charset="0"/>
              </a:rPr>
              <a:t>World IBD Day (May 19)</a:t>
            </a:r>
          </a:p>
          <a:p>
            <a:pPr marL="171450" marR="0" indent="-1714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200" b="1" i="1">
                <a:solidFill>
                  <a:srgbClr val="00463E"/>
                </a:solidFill>
                <a:latin typeface="Tahoma" panose="020B0604030504040204" pitchFamily="34" charset="0"/>
              </a:rPr>
              <a:t>Lunch &amp; Learns</a:t>
            </a:r>
          </a:p>
          <a:p>
            <a:pPr marL="171450" marR="0" indent="-1714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200" b="1" i="1">
                <a:solidFill>
                  <a:srgbClr val="00463E"/>
                </a:solidFill>
                <a:latin typeface="Tahoma" panose="020B0604030504040204" pitchFamily="34" charset="0"/>
              </a:rPr>
              <a:t>Local &amp; International Conferences</a:t>
            </a:r>
          </a:p>
          <a:p>
            <a:pPr marL="171450" marR="0" indent="-1714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200" b="1" i="1">
                <a:solidFill>
                  <a:srgbClr val="00463E"/>
                </a:solidFill>
                <a:latin typeface="Tahoma" panose="020B0604030504040204" pitchFamily="34" charset="0"/>
              </a:rPr>
              <a:t>Masterclass Series</a:t>
            </a:r>
          </a:p>
          <a:p>
            <a:pPr marL="171450" marR="0" indent="-1714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200" b="1" i="1">
                <a:solidFill>
                  <a:srgbClr val="00463E"/>
                </a:solidFill>
                <a:latin typeface="Tahoma" panose="020B0604030504040204" pitchFamily="34" charset="0"/>
              </a:rPr>
              <a:t>EFPIA Events</a:t>
            </a:r>
          </a:p>
          <a:p>
            <a:pPr marL="171450" marR="0" indent="-1714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200" b="1" i="1">
                <a:solidFill>
                  <a:srgbClr val="00463E"/>
                </a:solidFill>
                <a:latin typeface="Tahoma" panose="020B0604030504040204" pitchFamily="34" charset="0"/>
              </a:rPr>
              <a:t>Non-owned PR </a:t>
            </a:r>
          </a:p>
          <a:p>
            <a:pPr marL="171450" marR="0" indent="-1714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200" b="1" i="1">
                <a:solidFill>
                  <a:srgbClr val="00463E"/>
                </a:solidFill>
                <a:latin typeface="Tahoma" panose="020B0604030504040204" pitchFamily="34" charset="0"/>
              </a:rPr>
              <a:t>Key Congresses</a:t>
            </a:r>
          </a:p>
          <a:p>
            <a:pPr marL="171450" marR="0" indent="-1714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200" b="1" i="1">
                <a:solidFill>
                  <a:srgbClr val="00463E"/>
                </a:solidFill>
                <a:latin typeface="Tahoma" panose="020B0604030504040204" pitchFamily="34" charset="0"/>
              </a:rPr>
              <a:t>Press Releases </a:t>
            </a:r>
          </a:p>
          <a:p>
            <a:pPr marL="171450" marR="0" indent="-1714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200" b="1" i="1">
                <a:solidFill>
                  <a:srgbClr val="00463E"/>
                </a:solidFill>
                <a:latin typeface="Tahoma" panose="020B0604030504040204" pitchFamily="34" charset="0"/>
              </a:rPr>
              <a:t>National Gastro Society</a:t>
            </a:r>
          </a:p>
          <a:p>
            <a:pPr marL="171450" marR="0" indent="-1714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200" b="1" i="1">
                <a:solidFill>
                  <a:srgbClr val="00463E"/>
                </a:solidFill>
                <a:latin typeface="Tahoma" panose="020B0604030504040204" pitchFamily="34" charset="0"/>
              </a:rPr>
              <a:t>Publication of selected manuscripts</a:t>
            </a:r>
          </a:p>
          <a:p>
            <a:pPr marL="171450" marR="0" indent="-1714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200" b="1" i="1">
                <a:solidFill>
                  <a:srgbClr val="00463E"/>
                </a:solidFill>
                <a:latin typeface="Tahoma" panose="020B0604030504040204" pitchFamily="34" charset="0"/>
              </a:rPr>
              <a:t> clinical trial p[</a:t>
            </a:r>
            <a:r>
              <a:rPr lang="en-GB" sz="1200" b="1" i="1" err="1">
                <a:solidFill>
                  <a:srgbClr val="00463E"/>
                </a:solidFill>
                <a:latin typeface="Tahoma" panose="020B0604030504040204" pitchFamily="34" charset="0"/>
              </a:rPr>
              <a:t>ortal</a:t>
            </a:r>
            <a:r>
              <a:rPr lang="en-GB" sz="1200" b="1" i="1">
                <a:solidFill>
                  <a:srgbClr val="00463E"/>
                </a:solidFill>
                <a:latin typeface="Tahoma" panose="020B0604030504040204" pitchFamily="34" charset="0"/>
              </a:rPr>
              <a:t> </a:t>
            </a:r>
          </a:p>
          <a:p>
            <a:pPr marL="171450" marR="0" indent="-1714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200" b="1" i="1">
                <a:solidFill>
                  <a:srgbClr val="00463E"/>
                </a:solidFill>
                <a:latin typeface="Tahoma" panose="020B0604030504040204" pitchFamily="34" charset="0"/>
              </a:rPr>
              <a:t>HPC portal</a:t>
            </a:r>
          </a:p>
          <a:p>
            <a:pPr marL="171450" marR="0" indent="-1714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1200" b="1" i="1">
              <a:solidFill>
                <a:srgbClr val="00463E"/>
              </a:solidFill>
              <a:latin typeface="Tahoma" panose="020B0604030504040204" pitchFamily="34" charset="0"/>
            </a:endParaRPr>
          </a:p>
        </p:txBody>
      </p:sp>
      <p:pic>
        <p:nvPicPr>
          <p:cNvPr id="7" name="Content Placeholder 13" descr="Stopwatch with solid fill">
            <a:extLst>
              <a:ext uri="{FF2B5EF4-FFF2-40B4-BE49-F238E27FC236}">
                <a16:creationId xmlns:a16="http://schemas.microsoft.com/office/drawing/2014/main" id="{94CFA41B-CF3F-4355-88A5-794F2FD54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82859" y="2537871"/>
            <a:ext cx="469232" cy="469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E32226-0695-4F8C-A71A-3C3ED98146BE}"/>
              </a:ext>
            </a:extLst>
          </p:cNvPr>
          <p:cNvSpPr txBox="1"/>
          <p:nvPr/>
        </p:nvSpPr>
        <p:spPr>
          <a:xfrm>
            <a:off x="10106156" y="2587821"/>
            <a:ext cx="1024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>
                <a:solidFill>
                  <a:schemeClr val="tx2"/>
                </a:solidFill>
              </a:rPr>
              <a:t>5 mins</a:t>
            </a:r>
          </a:p>
        </p:txBody>
      </p:sp>
    </p:spTree>
    <p:extLst>
      <p:ext uri="{BB962C8B-B14F-4D97-AF65-F5344CB8AC3E}">
        <p14:creationId xmlns:p14="http://schemas.microsoft.com/office/powerpoint/2010/main" val="3549728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 dir="d"/>
      </p:transition>
    </mc:Choice>
    <mc:Fallback>
      <p:transition>
        <p:wipe dir="d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FC044-BEDA-42E8-913B-B30EC113F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79" y="259809"/>
            <a:ext cx="10810627" cy="808579"/>
          </a:xfrm>
        </p:spPr>
        <p:txBody>
          <a:bodyPr/>
          <a:lstStyle/>
          <a:p>
            <a:r>
              <a:rPr lang="en-GB"/>
              <a:t>Decision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C68F0D-3E61-4D8E-8595-89DA89762F4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33284" y="1068388"/>
            <a:ext cx="10806722" cy="588962"/>
          </a:xfrm>
        </p:spPr>
        <p:txBody>
          <a:bodyPr/>
          <a:lstStyle/>
          <a:p>
            <a:pPr marL="0" indent="0">
              <a:buNone/>
            </a:pPr>
            <a:r>
              <a:rPr lang="en-GB" b="1">
                <a:solidFill>
                  <a:schemeClr val="accent1"/>
                </a:solidFill>
              </a:rPr>
              <a:t>Which are the </a:t>
            </a:r>
            <a:r>
              <a:rPr lang="en-GB" b="1" u="sng">
                <a:solidFill>
                  <a:schemeClr val="accent1"/>
                </a:solidFill>
              </a:rPr>
              <a:t>Milestones </a:t>
            </a:r>
            <a:r>
              <a:rPr lang="en-GB" b="1">
                <a:solidFill>
                  <a:schemeClr val="accent1"/>
                </a:solidFill>
              </a:rPr>
              <a:t>we want to consider ?</a:t>
            </a:r>
          </a:p>
          <a:p>
            <a:pPr marL="0" indent="0">
              <a:buNone/>
            </a:pPr>
            <a:endParaRPr lang="en-GB" b="1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B84020-79A9-4C48-9FEC-E870B6547AF7}"/>
              </a:ext>
            </a:extLst>
          </p:cNvPr>
          <p:cNvSpPr/>
          <p:nvPr/>
        </p:nvSpPr>
        <p:spPr bwMode="auto">
          <a:xfrm>
            <a:off x="738904" y="2499771"/>
            <a:ext cx="103632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fontAlgn="base"/>
            <a:r>
              <a:rPr lang="fr-FR" sz="1200" b="1">
                <a:solidFill>
                  <a:srgbClr val="00463E"/>
                </a:solidFill>
                <a:latin typeface="Tahoma" panose="020B0604030504040204" pitchFamily="34" charset="0"/>
              </a:rPr>
              <a:t>1st patient </a:t>
            </a:r>
            <a:r>
              <a:rPr lang="fr-FR" sz="1200" b="1" err="1">
                <a:solidFill>
                  <a:srgbClr val="00463E"/>
                </a:solidFill>
                <a:latin typeface="Tahoma" panose="020B0604030504040204" pitchFamily="34" charset="0"/>
              </a:rPr>
              <a:t>identified</a:t>
            </a:r>
            <a:endParaRPr lang="fr-FR" sz="1200" b="1">
              <a:solidFill>
                <a:srgbClr val="00463E"/>
              </a:solidFill>
              <a:latin typeface="Tahoma" panose="020B0604030504040204" pitchFamily="34" charset="0"/>
            </a:endParaRPr>
          </a:p>
          <a:p>
            <a:pPr lvl="0" fontAlgn="base"/>
            <a:r>
              <a:rPr lang="fr-FR" sz="1200" b="1">
                <a:solidFill>
                  <a:srgbClr val="00463E"/>
                </a:solidFill>
                <a:latin typeface="Tahoma" panose="020B0604030504040204" pitchFamily="34" charset="0"/>
              </a:rPr>
              <a:t>1st prescription</a:t>
            </a:r>
          </a:p>
          <a:p>
            <a:pPr marL="171450" lvl="0" indent="-171450" fontAlgn="base">
              <a:buFont typeface="Arial" panose="020B0604020202020204" pitchFamily="34" charset="0"/>
              <a:buChar char="•"/>
            </a:pPr>
            <a:r>
              <a:rPr lang="fr-FR" sz="1200" b="1">
                <a:solidFill>
                  <a:srgbClr val="00463E"/>
                </a:solidFill>
                <a:latin typeface="Tahoma" panose="020B0604030504040204" pitchFamily="34" charset="0"/>
              </a:rPr>
              <a:t> First positive </a:t>
            </a:r>
            <a:r>
              <a:rPr lang="fr-FR" sz="1200" b="1" err="1">
                <a:solidFill>
                  <a:srgbClr val="00463E"/>
                </a:solidFill>
                <a:latin typeface="Tahoma" panose="020B0604030504040204" pitchFamily="34" charset="0"/>
              </a:rPr>
              <a:t>experience</a:t>
            </a:r>
            <a:r>
              <a:rPr lang="fr-FR" sz="1200" b="1">
                <a:solidFill>
                  <a:srgbClr val="00463E"/>
                </a:solidFill>
                <a:latin typeface="Tahoma" panose="020B0604030504040204" pitchFamily="34" charset="0"/>
              </a:rPr>
              <a:t> </a:t>
            </a:r>
            <a:r>
              <a:rPr lang="fr-FR" sz="1200" b="1" err="1">
                <a:solidFill>
                  <a:srgbClr val="00463E"/>
                </a:solidFill>
                <a:latin typeface="Tahoma" panose="020B0604030504040204" pitchFamily="34" charset="0"/>
              </a:rPr>
              <a:t>results</a:t>
            </a:r>
            <a:endParaRPr lang="fr-FR" sz="1200" b="1">
              <a:solidFill>
                <a:srgbClr val="00463E"/>
              </a:solidFill>
              <a:latin typeface="Tahoma" panose="020B0604030504040204" pitchFamily="34" charset="0"/>
            </a:endParaRPr>
          </a:p>
          <a:p>
            <a:pPr marL="171450" lvl="0" indent="-171450" fontAlgn="base">
              <a:buFont typeface="Arial" panose="020B0604020202020204" pitchFamily="34" charset="0"/>
              <a:buChar char="•"/>
            </a:pPr>
            <a:r>
              <a:rPr lang="fr-FR" sz="1200" b="1">
                <a:solidFill>
                  <a:srgbClr val="00463E"/>
                </a:solidFill>
                <a:latin typeface="Tahoma" panose="020B0604030504040204" pitchFamily="34" charset="0"/>
              </a:rPr>
              <a:t> Hospital pharmacies </a:t>
            </a:r>
            <a:r>
              <a:rPr lang="fr-FR" sz="1200" b="1" err="1">
                <a:solidFill>
                  <a:srgbClr val="00463E"/>
                </a:solidFill>
                <a:latin typeface="Tahoma" panose="020B0604030504040204" pitchFamily="34" charset="0"/>
              </a:rPr>
              <a:t>ordering</a:t>
            </a:r>
            <a:r>
              <a:rPr lang="fr-FR" sz="1200" b="1">
                <a:solidFill>
                  <a:srgbClr val="00463E"/>
                </a:solidFill>
                <a:latin typeface="Tahoma" panose="020B0604030504040204" pitchFamily="34" charset="0"/>
              </a:rPr>
              <a:t> product</a:t>
            </a:r>
          </a:p>
          <a:p>
            <a:pPr marL="171450" lvl="0" indent="-171450" fontAlgn="base">
              <a:buFont typeface="Arial" panose="020B0604020202020204" pitchFamily="34" charset="0"/>
              <a:buChar char="•"/>
            </a:pPr>
            <a:endParaRPr lang="en-US" sz="1200" i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pic>
        <p:nvPicPr>
          <p:cNvPr id="7" name="Content Placeholder 13" descr="Stopwatch with solid fill">
            <a:extLst>
              <a:ext uri="{FF2B5EF4-FFF2-40B4-BE49-F238E27FC236}">
                <a16:creationId xmlns:a16="http://schemas.microsoft.com/office/drawing/2014/main" id="{94CFA41B-CF3F-4355-88A5-794F2FD54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82859" y="2537871"/>
            <a:ext cx="469232" cy="469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E32226-0695-4F8C-A71A-3C3ED98146BE}"/>
              </a:ext>
            </a:extLst>
          </p:cNvPr>
          <p:cNvSpPr txBox="1"/>
          <p:nvPr/>
        </p:nvSpPr>
        <p:spPr>
          <a:xfrm>
            <a:off x="10106156" y="2587821"/>
            <a:ext cx="1024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>
                <a:solidFill>
                  <a:schemeClr val="tx2"/>
                </a:solidFill>
              </a:rPr>
              <a:t>5 mins</a:t>
            </a:r>
          </a:p>
        </p:txBody>
      </p:sp>
    </p:spTree>
    <p:extLst>
      <p:ext uri="{BB962C8B-B14F-4D97-AF65-F5344CB8AC3E}">
        <p14:creationId xmlns:p14="http://schemas.microsoft.com/office/powerpoint/2010/main" val="823817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 dir="d"/>
      </p:transition>
    </mc:Choice>
    <mc:Fallback>
      <p:transition>
        <p:wipe dir="d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FC044-BEDA-42E8-913B-B30EC113F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79" y="259809"/>
            <a:ext cx="10810627" cy="808579"/>
          </a:xfrm>
        </p:spPr>
        <p:txBody>
          <a:bodyPr/>
          <a:lstStyle/>
          <a:p>
            <a:r>
              <a:rPr lang="en-GB"/>
              <a:t>Decision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C68F0D-3E61-4D8E-8595-89DA89762F4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33284" y="1068388"/>
            <a:ext cx="10806722" cy="588962"/>
          </a:xfrm>
        </p:spPr>
        <p:txBody>
          <a:bodyPr/>
          <a:lstStyle/>
          <a:p>
            <a:pPr marL="0" indent="0">
              <a:buNone/>
            </a:pPr>
            <a:r>
              <a:rPr lang="en-GB" b="1">
                <a:solidFill>
                  <a:schemeClr val="accent1"/>
                </a:solidFill>
              </a:rPr>
              <a:t>Which are the </a:t>
            </a:r>
            <a:r>
              <a:rPr lang="en-GB" b="1" u="sng">
                <a:solidFill>
                  <a:schemeClr val="accent1"/>
                </a:solidFill>
              </a:rPr>
              <a:t>Scenarios</a:t>
            </a:r>
            <a:r>
              <a:rPr lang="en-GB" b="1">
                <a:solidFill>
                  <a:schemeClr val="accent1"/>
                </a:solidFill>
              </a:rPr>
              <a:t> or Journey Categories?</a:t>
            </a:r>
          </a:p>
          <a:p>
            <a:pPr marL="0" indent="0">
              <a:buNone/>
            </a:pPr>
            <a:endParaRPr lang="en-GB" b="1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B84020-79A9-4C48-9FEC-E870B6547AF7}"/>
              </a:ext>
            </a:extLst>
          </p:cNvPr>
          <p:cNvSpPr/>
          <p:nvPr/>
        </p:nvSpPr>
        <p:spPr bwMode="auto">
          <a:xfrm>
            <a:off x="738904" y="2499771"/>
            <a:ext cx="103632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Rep-Driven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sz="2000" i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HCP Driven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sz="2000" i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Event Driven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sz="2000" i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/>
            <a:endParaRPr lang="en-US" sz="2000" i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7" name="Content Placeholder 13" descr="Stopwatch with solid fill">
            <a:extLst>
              <a:ext uri="{FF2B5EF4-FFF2-40B4-BE49-F238E27FC236}">
                <a16:creationId xmlns:a16="http://schemas.microsoft.com/office/drawing/2014/main" id="{94CFA41B-CF3F-4355-88A5-794F2FD54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82859" y="2537871"/>
            <a:ext cx="469232" cy="469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E32226-0695-4F8C-A71A-3C3ED98146BE}"/>
              </a:ext>
            </a:extLst>
          </p:cNvPr>
          <p:cNvSpPr txBox="1"/>
          <p:nvPr/>
        </p:nvSpPr>
        <p:spPr>
          <a:xfrm>
            <a:off x="10106156" y="2587821"/>
            <a:ext cx="1024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>
                <a:solidFill>
                  <a:schemeClr val="tx2"/>
                </a:solidFill>
              </a:rPr>
              <a:t>5 mins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3F6586-B0D5-4F39-A929-8E9F2DB0EF9B}"/>
              </a:ext>
            </a:extLst>
          </p:cNvPr>
          <p:cNvSpPr txBox="1"/>
          <p:nvPr/>
        </p:nvSpPr>
        <p:spPr>
          <a:xfrm>
            <a:off x="3568700" y="5957392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Agree?  Anything other scenarios not included?</a:t>
            </a:r>
            <a:endParaRPr lang="en-GB" b="1"/>
          </a:p>
        </p:txBody>
      </p:sp>
    </p:spTree>
    <p:extLst>
      <p:ext uri="{BB962C8B-B14F-4D97-AF65-F5344CB8AC3E}">
        <p14:creationId xmlns:p14="http://schemas.microsoft.com/office/powerpoint/2010/main" val="41267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 dir="d"/>
      </p:transition>
    </mc:Choice>
    <mc:Fallback>
      <p:transition>
        <p:wipe dir="d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62DFFE52-DA02-4725-8FD1-E84CDE76ABF2}"/>
              </a:ext>
            </a:extLst>
          </p:cNvPr>
          <p:cNvSpPr txBox="1">
            <a:spLocks/>
          </p:cNvSpPr>
          <p:nvPr/>
        </p:nvSpPr>
        <p:spPr>
          <a:xfrm>
            <a:off x="1071659" y="3021013"/>
            <a:ext cx="10048682" cy="77628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178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</a:defRPr>
            </a:lvl6pPr>
            <a:lvl7pPr marL="914357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</a:defRPr>
            </a:lvl7pPr>
            <a:lvl8pPr marL="1371534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</a:defRPr>
            </a:lvl8pPr>
            <a:lvl9pPr marL="1828713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</a:defRPr>
            </a:lvl9pPr>
          </a:lstStyle>
          <a:p>
            <a:pPr algn="ctr"/>
            <a:r>
              <a:rPr lang="en-GB" kern="0">
                <a:solidFill>
                  <a:schemeClr val="accent1"/>
                </a:solidFill>
              </a:rPr>
              <a:t>Introductions</a:t>
            </a:r>
            <a:endParaRPr lang="en-FR" ker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615201"/>
      </p:ext>
    </p:extLst>
  </p:cSld>
  <p:clrMapOvr>
    <a:masterClrMapping/>
  </p:clrMapOvr>
  <p:transition>
    <p:wipe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62DFFE52-DA02-4725-8FD1-E84CDE76ABF2}"/>
              </a:ext>
            </a:extLst>
          </p:cNvPr>
          <p:cNvSpPr txBox="1">
            <a:spLocks/>
          </p:cNvSpPr>
          <p:nvPr/>
        </p:nvSpPr>
        <p:spPr>
          <a:xfrm>
            <a:off x="1071659" y="3021013"/>
            <a:ext cx="10048682" cy="77628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178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</a:defRPr>
            </a:lvl6pPr>
            <a:lvl7pPr marL="914357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</a:defRPr>
            </a:lvl7pPr>
            <a:lvl8pPr marL="1371534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</a:defRPr>
            </a:lvl8pPr>
            <a:lvl9pPr marL="1828713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</a:defRPr>
            </a:lvl9pPr>
          </a:lstStyle>
          <a:p>
            <a:pPr algn="ctr"/>
            <a:r>
              <a:rPr lang="en-GB" kern="0">
                <a:solidFill>
                  <a:schemeClr val="accent1"/>
                </a:solidFill>
              </a:rPr>
              <a:t>Progress Sharing &amp; Tool Demo</a:t>
            </a:r>
            <a:endParaRPr lang="en-FR" ker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352248"/>
      </p:ext>
    </p:extLst>
  </p:cSld>
  <p:clrMapOvr>
    <a:masterClrMapping/>
  </p:clrMapOvr>
  <p:transition>
    <p:wipe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12846A-5C59-413B-AAA1-96FB19C83B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2622" y="1769046"/>
            <a:ext cx="240497" cy="258395"/>
          </a:xfrm>
          <a:prstGeom prst="rect">
            <a:avLst/>
          </a:prstGeom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675DE61-C30F-4CAE-B056-D968CA8C7E26}"/>
              </a:ext>
            </a:extLst>
          </p:cNvPr>
          <p:cNvSpPr>
            <a:spLocks/>
          </p:cNvSpPr>
          <p:nvPr/>
        </p:nvSpPr>
        <p:spPr bwMode="auto">
          <a:xfrm rot="5400000">
            <a:off x="3350014" y="152057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Helvetica Neue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B538AA-65B0-4AA2-99E9-7F0E635F536D}"/>
              </a:ext>
            </a:extLst>
          </p:cNvPr>
          <p:cNvSpPr txBox="1"/>
          <p:nvPr/>
        </p:nvSpPr>
        <p:spPr>
          <a:xfrm>
            <a:off x="1365471" y="1478133"/>
            <a:ext cx="1885612" cy="426368"/>
          </a:xfrm>
          <a:prstGeom prst="rect">
            <a:avLst/>
          </a:prstGeom>
          <a:solidFill>
            <a:srgbClr val="585858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F1F80-B377-4131-84D1-D4A127F3B611}"/>
              </a:ext>
            </a:extLst>
          </p:cNvPr>
          <p:cNvSpPr txBox="1"/>
          <p:nvPr/>
        </p:nvSpPr>
        <p:spPr>
          <a:xfrm>
            <a:off x="3573437" y="147813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1E93C3-B956-429E-8CD8-79E80D1E0221}"/>
              </a:ext>
            </a:extLst>
          </p:cNvPr>
          <p:cNvSpPr txBox="1"/>
          <p:nvPr/>
        </p:nvSpPr>
        <p:spPr>
          <a:xfrm>
            <a:off x="5781403" y="147813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098C6B-4980-4826-B9C2-C120D045270C}"/>
              </a:ext>
            </a:extLst>
          </p:cNvPr>
          <p:cNvSpPr txBox="1"/>
          <p:nvPr/>
        </p:nvSpPr>
        <p:spPr>
          <a:xfrm>
            <a:off x="7989369" y="147813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DB462-5E4D-4DB5-AE24-1EE365B5CFF9}"/>
              </a:ext>
            </a:extLst>
          </p:cNvPr>
          <p:cNvSpPr txBox="1"/>
          <p:nvPr/>
        </p:nvSpPr>
        <p:spPr>
          <a:xfrm>
            <a:off x="10197335" y="1478133"/>
            <a:ext cx="1885612" cy="426368"/>
          </a:xfrm>
          <a:prstGeom prst="rect">
            <a:avLst/>
          </a:prstGeom>
          <a:solidFill>
            <a:srgbClr val="C63044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#5</a:t>
            </a:r>
            <a:endParaRPr kumimoji="0" lang="en-GB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pitchFamily="-1" charset="-128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C1FBAE-12D0-4352-B109-A1573DC34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9367" y="1752676"/>
            <a:ext cx="240497" cy="258395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06FA07DA-237B-4CD0-A0A4-2111FCB63C68}"/>
              </a:ext>
            </a:extLst>
          </p:cNvPr>
          <p:cNvSpPr>
            <a:spLocks/>
          </p:cNvSpPr>
          <p:nvPr/>
        </p:nvSpPr>
        <p:spPr bwMode="auto">
          <a:xfrm rot="5400000">
            <a:off x="5556759" y="150420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Helvetica Neue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5CDE15-8AAD-48A6-88B7-E8DECA5B06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7943" y="1769046"/>
            <a:ext cx="240497" cy="258395"/>
          </a:xfrm>
          <a:prstGeom prst="rect">
            <a:avLst/>
          </a:prstGeom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5A2D285-969F-41FF-A651-CB4873ECDB53}"/>
              </a:ext>
            </a:extLst>
          </p:cNvPr>
          <p:cNvSpPr>
            <a:spLocks/>
          </p:cNvSpPr>
          <p:nvPr/>
        </p:nvSpPr>
        <p:spPr bwMode="auto">
          <a:xfrm rot="5400000">
            <a:off x="7765335" y="152057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Helvetica Neue Ligh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AF571A-E3E5-4681-9984-02413ECC83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5909" y="1769046"/>
            <a:ext cx="240497" cy="258395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995D1170-80E8-4EB6-A5BA-EAD1B9EADEB6}"/>
              </a:ext>
            </a:extLst>
          </p:cNvPr>
          <p:cNvSpPr>
            <a:spLocks/>
          </p:cNvSpPr>
          <p:nvPr/>
        </p:nvSpPr>
        <p:spPr bwMode="auto">
          <a:xfrm rot="5400000">
            <a:off x="9973301" y="152057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Helvetica Neue Ligh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143A20-473E-4AAE-ACDA-C1885CFA36AA}"/>
              </a:ext>
            </a:extLst>
          </p:cNvPr>
          <p:cNvSpPr/>
          <p:nvPr/>
        </p:nvSpPr>
        <p:spPr>
          <a:xfrm>
            <a:off x="1387652" y="543273"/>
            <a:ext cx="1289849" cy="599641"/>
          </a:xfrm>
          <a:prstGeom prst="rect">
            <a:avLst/>
          </a:prstGeom>
          <a:solidFill>
            <a:srgbClr val="DEB3A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marL="387341" marR="0" lvl="0" indent="-387341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CURRENT </a:t>
            </a:r>
          </a:p>
        </p:txBody>
      </p:sp>
      <p:pic>
        <p:nvPicPr>
          <p:cNvPr id="19" name="Graphic 18" descr="Watch">
            <a:extLst>
              <a:ext uri="{FF2B5EF4-FFF2-40B4-BE49-F238E27FC236}">
                <a16:creationId xmlns:a16="http://schemas.microsoft.com/office/drawing/2014/main" id="{146D51D0-2E17-4E7E-BBB8-C3D704693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5182" y="557545"/>
            <a:ext cx="266705" cy="27673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0D641BD-2480-4263-A69F-B43A2B83591D}"/>
              </a:ext>
            </a:extLst>
          </p:cNvPr>
          <p:cNvSpPr/>
          <p:nvPr/>
        </p:nvSpPr>
        <p:spPr>
          <a:xfrm>
            <a:off x="6878436" y="531942"/>
            <a:ext cx="1297463" cy="629493"/>
          </a:xfrm>
          <a:prstGeom prst="rect">
            <a:avLst/>
          </a:prstGeom>
          <a:solidFill>
            <a:srgbClr val="A0B26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marL="387341" marR="0" lvl="0" indent="-387341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DESIRED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DA61AE-03DB-40C7-8147-9714CE3C8967}"/>
              </a:ext>
            </a:extLst>
          </p:cNvPr>
          <p:cNvSpPr/>
          <p:nvPr/>
        </p:nvSpPr>
        <p:spPr>
          <a:xfrm>
            <a:off x="8175899" y="543981"/>
            <a:ext cx="3893769" cy="611694"/>
          </a:xfrm>
          <a:prstGeom prst="rect">
            <a:avLst/>
          </a:prstGeom>
          <a:solidFill>
            <a:srgbClr val="A0B266">
              <a:lumMod val="20000"/>
              <a:lumOff val="80000"/>
              <a:alpha val="8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116413" marR="0" lvl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Behaviour: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 Uses 1</a:t>
            </a:r>
            <a:r>
              <a:rPr kumimoji="0" lang="en-GB" sz="800" b="0" i="0" u="none" strike="noStrike" kern="0" cap="none" spc="0" normalizeH="0" baseline="3000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st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 line in bio-naive</a:t>
            </a:r>
            <a:r>
              <a:rPr lang="en-GB" sz="800" kern="0" noProof="0">
                <a:solidFill>
                  <a:srgbClr val="717471">
                    <a:lumMod val="75000"/>
                  </a:srgbClr>
                </a:solidFill>
                <a:latin typeface="Tahoma"/>
                <a:cs typeface="Arial" panose="020B0604020202020204" pitchFamily="34" charset="0"/>
              </a:rPr>
              <a:t>. 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Uses JYSELECA  as their advanced treatment of choice.</a:t>
            </a:r>
          </a:p>
          <a:p>
            <a:pPr marL="116413" marR="0" lvl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Belief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: JYSELECA’s efficacy, safety and convenience data is comprehensive and differentiating</a:t>
            </a:r>
            <a:r>
              <a:rPr lang="en-GB" sz="800" kern="0">
                <a:solidFill>
                  <a:srgbClr val="717471">
                    <a:lumMod val="75000"/>
                  </a:srgbClr>
                </a:solidFill>
                <a:latin typeface="Tahoma"/>
                <a:cs typeface="Arial" panose="020B0604020202020204" pitchFamily="34" charset="0"/>
              </a:rPr>
              <a:t>. 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I will identify candidates to trial first line.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2D3A026-9814-49A1-960A-3FD72F4603D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FFF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35539" y="593933"/>
            <a:ext cx="265365" cy="26536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36542F8-2BCE-419C-A3BA-FB8DB765B49B}"/>
              </a:ext>
            </a:extLst>
          </p:cNvPr>
          <p:cNvSpPr/>
          <p:nvPr/>
        </p:nvSpPr>
        <p:spPr>
          <a:xfrm>
            <a:off x="2685130" y="546020"/>
            <a:ext cx="3632658" cy="599642"/>
          </a:xfrm>
          <a:prstGeom prst="rect">
            <a:avLst/>
          </a:prstGeom>
          <a:solidFill>
            <a:srgbClr val="DEB3A8">
              <a:lumMod val="50000"/>
              <a:alpha val="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EB3A8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Behaviour: 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Uses JAK inhibitors in 2nd/3rd line in a flexible approach. Persists within the same </a:t>
            </a:r>
            <a:r>
              <a:rPr kumimoji="0" lang="en-GB" sz="800" b="0" i="0" u="none" strike="noStrike" kern="0" cap="none" spc="0" normalizeH="0" baseline="0" noProof="0" err="1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tx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 class.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EB3A8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lang="en-GB" sz="800" b="1" kern="0">
                <a:solidFill>
                  <a:srgbClr val="DEB3A8">
                    <a:lumMod val="50000"/>
                  </a:srgbClr>
                </a:solidFill>
                <a:latin typeface="Tahoma"/>
                <a:ea typeface="Helvetica Neue Light"/>
                <a:cs typeface="Arial" panose="020B0604020202020204" pitchFamily="34" charset="0"/>
              </a:rPr>
              <a:t>Belief:  </a:t>
            </a:r>
            <a:r>
              <a:rPr kumimoji="0" lang="en-GB" sz="80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Flexible approach is optimal</a:t>
            </a:r>
            <a:r>
              <a:rPr lang="en-GB" sz="800" kern="0" noProof="0">
                <a:solidFill>
                  <a:srgbClr val="DEB3A8">
                    <a:lumMod val="50000"/>
                  </a:srgbClr>
                </a:solidFill>
                <a:latin typeface="Tahoma"/>
                <a:ea typeface="Helvetica Neue Light"/>
                <a:cs typeface="Arial" panose="020B0604020202020204" pitchFamily="34" charset="0"/>
              </a:rPr>
              <a:t>. </a:t>
            </a:r>
            <a:r>
              <a:rPr lang="en-GB" sz="800" kern="0">
                <a:solidFill>
                  <a:srgbClr val="DEB3A8">
                    <a:lumMod val="50000"/>
                  </a:srgbClr>
                </a:solidFill>
                <a:latin typeface="Tahoma"/>
                <a:ea typeface="Helvetica Neue Light"/>
                <a:cs typeface="Arial" panose="020B0604020202020204" pitchFamily="34" charset="0"/>
              </a:rPr>
              <a:t>M</a:t>
            </a:r>
            <a:r>
              <a:rPr kumimoji="0" lang="en-GB" sz="800" i="0" u="none" strike="noStrike" kern="0" cap="none" spc="0" normalizeH="0" baseline="0" noProof="0" err="1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ucosal</a:t>
            </a:r>
            <a:r>
              <a:rPr kumimoji="0" lang="en-GB" sz="80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 healing &amp; long-term remission are key treatment goals.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EB286A5-8DE6-4319-88B7-F3FBD408DE95}"/>
              </a:ext>
            </a:extLst>
          </p:cNvPr>
          <p:cNvCxnSpPr/>
          <p:nvPr/>
        </p:nvCxnSpPr>
        <p:spPr bwMode="auto">
          <a:xfrm>
            <a:off x="0" y="1946288"/>
            <a:ext cx="121920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9501359-DAEB-4856-9CB7-2643F2A726B3}"/>
              </a:ext>
            </a:extLst>
          </p:cNvPr>
          <p:cNvSpPr txBox="1"/>
          <p:nvPr/>
        </p:nvSpPr>
        <p:spPr>
          <a:xfrm>
            <a:off x="113756" y="641992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Behaviour Change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5CF336-FA55-4920-9B32-70A27D0D8BD3}"/>
              </a:ext>
            </a:extLst>
          </p:cNvPr>
          <p:cNvSpPr txBox="1"/>
          <p:nvPr/>
        </p:nvSpPr>
        <p:spPr>
          <a:xfrm>
            <a:off x="46420" y="1417461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Adoption Stage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EB4B4B-5C40-4FCC-BE60-FCD997BE3B02}"/>
              </a:ext>
            </a:extLst>
          </p:cNvPr>
          <p:cNvSpPr txBox="1"/>
          <p:nvPr/>
        </p:nvSpPr>
        <p:spPr>
          <a:xfrm>
            <a:off x="1372844" y="1216522"/>
            <a:ext cx="18965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Current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507361-4668-47C4-B638-DD151825387B}"/>
              </a:ext>
            </a:extLst>
          </p:cNvPr>
          <p:cNvSpPr txBox="1"/>
          <p:nvPr/>
        </p:nvSpPr>
        <p:spPr>
          <a:xfrm>
            <a:off x="3573437" y="1216522"/>
            <a:ext cx="18850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Try </a:t>
            </a: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JYSELECA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0F49DA-9F5F-4039-A628-89559720E43D}"/>
              </a:ext>
            </a:extLst>
          </p:cNvPr>
          <p:cNvSpPr txBox="1"/>
          <p:nvPr/>
        </p:nvSpPr>
        <p:spPr>
          <a:xfrm>
            <a:off x="5747421" y="1216522"/>
            <a:ext cx="18850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Expand Use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9A35C6-1BBD-460C-9D75-63125215463C}"/>
              </a:ext>
            </a:extLst>
          </p:cNvPr>
          <p:cNvSpPr txBox="1"/>
          <p:nvPr/>
        </p:nvSpPr>
        <p:spPr>
          <a:xfrm>
            <a:off x="7988007" y="1216522"/>
            <a:ext cx="18850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Use 2</a:t>
            </a:r>
            <a:r>
              <a:rPr kumimoji="0" lang="en-GB" sz="1100" b="1" i="0" u="none" strike="noStrike" kern="1200" cap="none" spc="0" normalizeH="0" baseline="3000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nd</a:t>
            </a: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Line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211ECC-A6F8-43B2-B7D8-942CE0B6A381}"/>
              </a:ext>
            </a:extLst>
          </p:cNvPr>
          <p:cNvSpPr txBox="1"/>
          <p:nvPr/>
        </p:nvSpPr>
        <p:spPr>
          <a:xfrm>
            <a:off x="10178689" y="1200433"/>
            <a:ext cx="18850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Use 1</a:t>
            </a:r>
            <a:r>
              <a:rPr kumimoji="0" lang="en-GB" sz="1100" b="1" i="0" u="none" strike="noStrike" kern="1200" cap="none" spc="0" normalizeH="0" baseline="3000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st</a:t>
            </a: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line in bio-naive </a:t>
            </a:r>
          </a:p>
        </p:txBody>
      </p:sp>
      <p:sp>
        <p:nvSpPr>
          <p:cNvPr id="71" name="Arrow: Up 70">
            <a:extLst>
              <a:ext uri="{FF2B5EF4-FFF2-40B4-BE49-F238E27FC236}">
                <a16:creationId xmlns:a16="http://schemas.microsoft.com/office/drawing/2014/main" id="{90B97B70-6D9A-4DEB-AFE0-6805D77C3373}"/>
              </a:ext>
            </a:extLst>
          </p:cNvPr>
          <p:cNvSpPr/>
          <p:nvPr/>
        </p:nvSpPr>
        <p:spPr>
          <a:xfrm rot="5400000">
            <a:off x="6354980" y="523917"/>
            <a:ext cx="378549" cy="672075"/>
          </a:xfrm>
          <a:prstGeom prst="upArrow">
            <a:avLst/>
          </a:prstGeom>
          <a:gradFill>
            <a:gsLst>
              <a:gs pos="0">
                <a:srgbClr val="7B8C46"/>
              </a:gs>
              <a:gs pos="59000">
                <a:srgbClr val="F7F2F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72" name="Picture 71" descr="Icon&#10;&#10;Description automatically generated">
            <a:extLst>
              <a:ext uri="{FF2B5EF4-FFF2-40B4-BE49-F238E27FC236}">
                <a16:creationId xmlns:a16="http://schemas.microsoft.com/office/drawing/2014/main" id="{55E9FF88-FCBE-4A56-8CCD-B1876A44B3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7812" y="19923"/>
            <a:ext cx="516013" cy="516013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6E1982E0-5617-42C0-9E61-8C3AFFAEEEAA}"/>
              </a:ext>
            </a:extLst>
          </p:cNvPr>
          <p:cNvSpPr/>
          <p:nvPr/>
        </p:nvSpPr>
        <p:spPr>
          <a:xfrm>
            <a:off x="10222179" y="84014"/>
            <a:ext cx="1222517" cy="38782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>
              <a:defRPr/>
            </a:pPr>
            <a:r>
              <a:rPr lang="en-GB" sz="798" b="1">
                <a:solidFill>
                  <a:srgbClr val="F58800"/>
                </a:solidFill>
                <a:latin typeface="Arial" panose="020B0604020202020204"/>
              </a:rPr>
              <a:t>SCIENCE FIRST</a:t>
            </a:r>
          </a:p>
          <a:p>
            <a:pPr algn="ctr" defTabSz="912505">
              <a:defRPr/>
            </a:pPr>
            <a:r>
              <a:rPr lang="en-GB" sz="798">
                <a:solidFill>
                  <a:srgbClr val="F58800"/>
                </a:solidFill>
                <a:latin typeface="Arial" panose="020B0604020202020204"/>
              </a:rPr>
              <a:t>(1 of 2)</a:t>
            </a:r>
            <a:r>
              <a:rPr lang="en-GB" sz="798" b="1">
                <a:solidFill>
                  <a:srgbClr val="F58800"/>
                </a:solidFill>
                <a:latin typeface="Arial" panose="020B0604020202020204"/>
              </a:rPr>
              <a:t>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ABCABD3-247A-4F34-9090-883DA84BF9F3}"/>
              </a:ext>
            </a:extLst>
          </p:cNvPr>
          <p:cNvSpPr/>
          <p:nvPr/>
        </p:nvSpPr>
        <p:spPr>
          <a:xfrm>
            <a:off x="10366694" y="5323561"/>
            <a:ext cx="1837643" cy="1052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560B538-214D-448D-80F7-DD92DD067E18}"/>
              </a:ext>
            </a:extLst>
          </p:cNvPr>
          <p:cNvCxnSpPr/>
          <p:nvPr/>
        </p:nvCxnSpPr>
        <p:spPr bwMode="auto">
          <a:xfrm>
            <a:off x="0" y="1946288"/>
            <a:ext cx="121920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139D42E-FCD2-4EF3-880A-36090C99B8E7}"/>
              </a:ext>
            </a:extLst>
          </p:cNvPr>
          <p:cNvSpPr txBox="1"/>
          <p:nvPr/>
        </p:nvSpPr>
        <p:spPr>
          <a:xfrm>
            <a:off x="34083" y="2327515"/>
            <a:ext cx="1289849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Galapagos Goal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5997E58-21CD-4ADC-BACC-D6D83D4DA124}"/>
              </a:ext>
            </a:extLst>
          </p:cNvPr>
          <p:cNvSpPr txBox="1"/>
          <p:nvPr/>
        </p:nvSpPr>
        <p:spPr>
          <a:xfrm>
            <a:off x="58870" y="3116168"/>
            <a:ext cx="1289849" cy="376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Barriers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04A6545-B20E-4008-9257-D185B5FAFD39}"/>
              </a:ext>
            </a:extLst>
          </p:cNvPr>
          <p:cNvSpPr txBox="1"/>
          <p:nvPr/>
        </p:nvSpPr>
        <p:spPr>
          <a:xfrm>
            <a:off x="258410" y="4052740"/>
            <a:ext cx="1289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Messages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0BA1455-7BFB-40AA-8E96-722916EC16DB}"/>
              </a:ext>
            </a:extLst>
          </p:cNvPr>
          <p:cNvSpPr/>
          <p:nvPr/>
        </p:nvSpPr>
        <p:spPr bwMode="auto">
          <a:xfrm>
            <a:off x="1360507" y="2078752"/>
            <a:ext cx="1932115" cy="80882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0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  <a:ea typeface="Arial" charset="0"/>
                <a:cs typeface="Arial" charset="0"/>
              </a:rPr>
              <a:t>Change </a:t>
            </a:r>
            <a:r>
              <a:rPr lang="en-US" sz="900" kern="0" err="1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  <a:ea typeface="Arial" charset="0"/>
                <a:cs typeface="Arial" charset="0"/>
              </a:rPr>
              <a:t>behaviour</a:t>
            </a:r>
            <a:r>
              <a:rPr lang="en-US" sz="900" kern="0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  <a:ea typeface="Arial" charset="0"/>
                <a:cs typeface="Arial" charset="0"/>
              </a:rPr>
              <a:t> from current 2</a:t>
            </a:r>
            <a:r>
              <a:rPr lang="en-US" sz="900" kern="0" baseline="30000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  <a:ea typeface="Arial" charset="0"/>
                <a:cs typeface="Arial" charset="0"/>
              </a:rPr>
              <a:t>nd</a:t>
            </a:r>
            <a:r>
              <a:rPr lang="en-US" sz="900" kern="0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  <a:ea typeface="Arial" charset="0"/>
                <a:cs typeface="Arial" charset="0"/>
              </a:rPr>
              <a:t>/3</a:t>
            </a:r>
            <a:r>
              <a:rPr lang="en-US" sz="900" kern="0" baseline="30000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  <a:ea typeface="Arial" charset="0"/>
                <a:cs typeface="Arial" charset="0"/>
              </a:rPr>
              <a:t>rd</a:t>
            </a:r>
            <a:r>
              <a:rPr lang="en-US" sz="900" kern="0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  <a:ea typeface="Arial" charset="0"/>
                <a:cs typeface="Arial" charset="0"/>
              </a:rPr>
              <a:t> line JAK inhibitor use to JYSELECA 1</a:t>
            </a:r>
            <a:r>
              <a:rPr lang="en-US" sz="900" kern="0" baseline="30000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  <a:ea typeface="Arial" charset="0"/>
                <a:cs typeface="Arial" charset="0"/>
              </a:rPr>
              <a:t>st</a:t>
            </a:r>
            <a:r>
              <a:rPr lang="en-US" sz="900" kern="0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  <a:ea typeface="Arial" charset="0"/>
                <a:cs typeface="Arial" charset="0"/>
              </a:rPr>
              <a:t> line in bio-naive</a:t>
            </a:r>
            <a:endParaRPr kumimoji="0" lang="en-US" sz="900" b="0" u="none" strike="noStrike" kern="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+mj-lt"/>
              <a:ea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F7EB311-D319-47D5-A364-550397D3306C}"/>
              </a:ext>
            </a:extLst>
          </p:cNvPr>
          <p:cNvSpPr/>
          <p:nvPr/>
        </p:nvSpPr>
        <p:spPr bwMode="auto">
          <a:xfrm>
            <a:off x="1372844" y="2933143"/>
            <a:ext cx="10679429" cy="61342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900" kern="0">
                <a:solidFill>
                  <a:srgbClr val="585858"/>
                </a:solidFill>
                <a:latin typeface="+mn-lt"/>
                <a:ea typeface="+mn-ea"/>
                <a:cs typeface="+mn-cs"/>
              </a:rPr>
              <a:t>Good options now</a:t>
            </a:r>
          </a:p>
          <a:p>
            <a:pPr marL="0" marR="0" lvl="0" indent="0" algn="ctr" defTabSz="91440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900" kern="0">
                <a:solidFill>
                  <a:srgbClr val="585858"/>
                </a:solidFill>
                <a:latin typeface="+mn-lt"/>
                <a:ea typeface="+mn-ea"/>
                <a:cs typeface="+mn-cs"/>
              </a:rPr>
              <a:t>New </a:t>
            </a:r>
            <a:r>
              <a:rPr lang="en-GB" sz="900" kern="0" err="1">
                <a:solidFill>
                  <a:srgbClr val="585858"/>
                </a:solidFill>
                <a:latin typeface="+mn-lt"/>
                <a:ea typeface="+mn-ea"/>
                <a:cs typeface="+mn-cs"/>
              </a:rPr>
              <a:t>MoAs</a:t>
            </a:r>
            <a:r>
              <a:rPr lang="en-GB" sz="900" kern="0">
                <a:solidFill>
                  <a:srgbClr val="585858"/>
                </a:solidFill>
                <a:latin typeface="+mn-lt"/>
                <a:ea typeface="+mn-ea"/>
                <a:cs typeface="+mn-cs"/>
              </a:rPr>
              <a:t> are no more effective</a:t>
            </a:r>
          </a:p>
          <a:p>
            <a:pPr marL="0" marR="0" lvl="0" indent="0" algn="ctr" defTabSz="91440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900" kern="0">
                <a:solidFill>
                  <a:srgbClr val="585858"/>
                </a:solidFill>
                <a:latin typeface="+mn-lt"/>
                <a:ea typeface="+mn-ea"/>
                <a:cs typeface="+mn-cs"/>
              </a:rPr>
              <a:t>Convenience is not driving long term remission</a:t>
            </a:r>
            <a:endParaRPr lang="en-US" sz="900" kern="0">
              <a:solidFill>
                <a:srgbClr val="585858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8437FD3-0DB7-491D-9AB5-C42DEF333DC5}"/>
              </a:ext>
            </a:extLst>
          </p:cNvPr>
          <p:cNvSpPr/>
          <p:nvPr/>
        </p:nvSpPr>
        <p:spPr bwMode="auto">
          <a:xfrm>
            <a:off x="1380391" y="3582000"/>
            <a:ext cx="1923188" cy="2584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Detailed in steps 2,3,4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8676A62-1F80-4BAF-870F-21BBC988EBFC}"/>
              </a:ext>
            </a:extLst>
          </p:cNvPr>
          <p:cNvSpPr/>
          <p:nvPr/>
        </p:nvSpPr>
        <p:spPr bwMode="auto">
          <a:xfrm>
            <a:off x="3573437" y="2078752"/>
            <a:ext cx="1885612" cy="80882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</a:rPr>
              <a:t>Identify &amp; trial JYSELECA in a patient who would benefit from a new mode of action and reassured by the mucosal healing &amp; histologic remission achieved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CAFB377-4EBF-492D-B2BE-27F993C425E0}"/>
              </a:ext>
            </a:extLst>
          </p:cNvPr>
          <p:cNvSpPr/>
          <p:nvPr/>
        </p:nvSpPr>
        <p:spPr bwMode="auto">
          <a:xfrm>
            <a:off x="5781404" y="2094427"/>
            <a:ext cx="1879442" cy="80882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</a:rPr>
              <a:t>Identify a wider pool of patients who are not adequately controlled &amp; use JYSELECA to achieve mucosal healing &amp; long-term results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34199C7-E4C6-4A13-80BF-93AC44843603}"/>
              </a:ext>
            </a:extLst>
          </p:cNvPr>
          <p:cNvSpPr/>
          <p:nvPr/>
        </p:nvSpPr>
        <p:spPr bwMode="auto">
          <a:xfrm>
            <a:off x="7983201" y="2094427"/>
            <a:ext cx="1891780" cy="80882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0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  <a:ea typeface="Arial" charset="0"/>
                <a:cs typeface="Arial" charset="0"/>
              </a:rPr>
              <a:t>Expand usage of JYSELECA as oral, that does not need steroid and provides the depth of sustained remission that they are looking for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+mj-lt"/>
              <a:ea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47D3155-9E31-49AC-8BA5-9113FB4A08B1}"/>
              </a:ext>
            </a:extLst>
          </p:cNvPr>
          <p:cNvSpPr/>
          <p:nvPr/>
        </p:nvSpPr>
        <p:spPr bwMode="auto">
          <a:xfrm>
            <a:off x="10197335" y="2078752"/>
            <a:ext cx="1850151" cy="80882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srgbClr val="00463E"/>
                </a:solidFill>
                <a:latin typeface="+mj-lt"/>
              </a:rPr>
              <a:t>Uses JYSELECA </a:t>
            </a:r>
            <a:br>
              <a:rPr lang="en-US" sz="900">
                <a:solidFill>
                  <a:srgbClr val="00463E"/>
                </a:solidFill>
                <a:latin typeface="+mj-lt"/>
              </a:rPr>
            </a:br>
            <a:r>
              <a:rPr lang="en-US" sz="900">
                <a:solidFill>
                  <a:srgbClr val="00463E"/>
                </a:solidFill>
                <a:latin typeface="+mj-lt"/>
              </a:rPr>
              <a:t>as their advanced treatment of choice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463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BB37FE4-1546-41D4-B29A-E7CBDABC6ECF}"/>
              </a:ext>
            </a:extLst>
          </p:cNvPr>
          <p:cNvSpPr txBox="1"/>
          <p:nvPr/>
        </p:nvSpPr>
        <p:spPr>
          <a:xfrm>
            <a:off x="33862" y="6014631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Message Source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3E3D297-1E5F-471F-8863-69B7404A5CEC}"/>
              </a:ext>
            </a:extLst>
          </p:cNvPr>
          <p:cNvSpPr/>
          <p:nvPr/>
        </p:nvSpPr>
        <p:spPr bwMode="auto">
          <a:xfrm>
            <a:off x="3598283" y="3604139"/>
            <a:ext cx="1885612" cy="254426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Efficacy Messaging</a:t>
            </a:r>
            <a:r>
              <a:rPr kumimoji="0" lang="en-US" sz="800" b="1" i="0" u="none" strike="noStrike" kern="1200" cap="none" spc="0" normalizeH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 Objective</a:t>
            </a: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:</a:t>
            </a:r>
            <a:r>
              <a:rPr kumimoji="0" lang="en-GB" sz="80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lang="en-US" sz="800" noProof="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F</a:t>
            </a:r>
            <a:r>
              <a:rPr lang="en-US" sz="800" err="1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Arial" charset="0"/>
                <a:cs typeface="Arial" charset="0"/>
              </a:rPr>
              <a:t>ocus</a:t>
            </a:r>
            <a:r>
              <a:rPr lang="en-US" sz="80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Arial" charset="0"/>
                <a:cs typeface="Arial" charset="0"/>
              </a:rPr>
              <a:t> on sustained remission including mucosal healing and CS-free remission</a:t>
            </a:r>
          </a:p>
          <a:p>
            <a:pPr marR="0" lvl="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tabLst/>
              <a:defRPr/>
            </a:pPr>
            <a:r>
              <a:rPr lang="en-US" sz="800" b="1">
                <a:solidFill>
                  <a:srgbClr val="000000">
                    <a:lumMod val="65000"/>
                    <a:lumOff val="35000"/>
                  </a:srgbClr>
                </a:solidFill>
              </a:rPr>
              <a:t>Detailed Messaging: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JYSELECA was evaluated in bio-naïve &amp; bio-experienced patients with highly active disease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Demonstrated significant clinical and complete histologic remission at week 58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First therapy to meet ≥6-month CS-free clinical remission endpoint in a pivotal study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JYSELECA demonstrated significant mucosal healing at Week 58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800">
                <a:solidFill>
                  <a:srgbClr val="000000">
                    <a:lumMod val="65000"/>
                    <a:lumOff val="35000"/>
                  </a:srgbClr>
                </a:solidFill>
              </a:rPr>
              <a:t>JYSELECA is affective as </a:t>
            </a:r>
            <a:r>
              <a:rPr lang="en-GB" sz="800" err="1">
                <a:solidFill>
                  <a:srgbClr val="000000">
                    <a:lumMod val="65000"/>
                    <a:lumOff val="35000"/>
                  </a:srgbClr>
                </a:solidFill>
              </a:rPr>
              <a:t>monotherapy</a:t>
            </a: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1A54676-A2EA-4E63-84F3-66A3D87A7194}"/>
              </a:ext>
            </a:extLst>
          </p:cNvPr>
          <p:cNvSpPr/>
          <p:nvPr/>
        </p:nvSpPr>
        <p:spPr bwMode="auto">
          <a:xfrm>
            <a:off x="5816173" y="3605968"/>
            <a:ext cx="1837643" cy="25406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1000"/>
              </a:lnSpc>
              <a:spcBef>
                <a:spcPts val="600"/>
              </a:spcBef>
              <a:buClr>
                <a:srgbClr val="C50F3C"/>
              </a:buClr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Safety Messaging Objective:</a:t>
            </a:r>
            <a:r>
              <a:rPr kumimoji="0" lang="en-US" sz="800" b="1" i="0" u="none" strike="noStrike" kern="1200" cap="none" spc="0" normalizeH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lang="en-US" sz="800" kern="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Highlight new MOA, demonstrated &amp; consistent safety &amp; tolerability profile</a:t>
            </a:r>
          </a:p>
          <a:p>
            <a:pPr>
              <a:lnSpc>
                <a:spcPts val="1000"/>
              </a:lnSpc>
              <a:spcBef>
                <a:spcPts val="600"/>
              </a:spcBef>
              <a:buClr>
                <a:srgbClr val="C50F3C"/>
              </a:buClr>
              <a:defRPr/>
            </a:pPr>
            <a:r>
              <a:rPr lang="en-US" sz="800" b="1">
                <a:solidFill>
                  <a:srgbClr val="000000">
                    <a:lumMod val="65000"/>
                    <a:lumOff val="35000"/>
                  </a:srgbClr>
                </a:solidFill>
              </a:rPr>
              <a:t>Detailed Messaging:</a:t>
            </a:r>
          </a:p>
          <a:p>
            <a:pPr marL="171450" indent="-171450">
              <a:lnSpc>
                <a:spcPts val="1000"/>
              </a:lnSpc>
              <a:spcBef>
                <a:spcPts val="200"/>
              </a:spcBef>
              <a:buClr>
                <a:srgbClr val="C50F3C"/>
              </a:buClr>
              <a:buFont typeface="Arial" panose="020B0604020202020204" pitchFamily="34" charset="0"/>
              <a:buChar char="•"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JYSELECA is a JAK1-preferential inhibitor with &gt;5x potency for JAK1 over other JAK isoforms</a:t>
            </a:r>
          </a:p>
          <a:p>
            <a:pPr marL="171450" indent="-171450">
              <a:lnSpc>
                <a:spcPts val="1000"/>
              </a:lnSpc>
              <a:spcBef>
                <a:spcPts val="200"/>
              </a:spcBef>
              <a:buClr>
                <a:srgbClr val="C50F3C"/>
              </a:buClr>
              <a:buFont typeface="Arial" panose="020B0604020202020204" pitchFamily="34" charset="0"/>
              <a:buChar char="•"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Demonstrated safety and tolerability profile in UC studies</a:t>
            </a:r>
          </a:p>
          <a:p>
            <a:pPr marL="171450" indent="-171450">
              <a:lnSpc>
                <a:spcPts val="1000"/>
              </a:lnSpc>
              <a:spcBef>
                <a:spcPts val="200"/>
              </a:spcBef>
              <a:buClr>
                <a:srgbClr val="C50F3C"/>
              </a:buClr>
              <a:buFont typeface="Arial" panose="020B0604020202020204" pitchFamily="34" charset="0"/>
              <a:buChar char="•"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Low rates of special interest AEs</a:t>
            </a:r>
          </a:p>
          <a:p>
            <a:pPr marL="171450" indent="-171450">
              <a:lnSpc>
                <a:spcPts val="1000"/>
              </a:lnSpc>
              <a:spcBef>
                <a:spcPts val="200"/>
              </a:spcBef>
              <a:buClr>
                <a:srgbClr val="C50F3C"/>
              </a:buClr>
              <a:buFont typeface="Arial" panose="020B0604020202020204" pitchFamily="34" charset="0"/>
              <a:buChar char="•"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Low rates of serious AEs similar to placebo &amp; low discontinuation rates (&lt;5%)</a:t>
            </a:r>
          </a:p>
          <a:p>
            <a:pPr marL="171450" indent="-171450">
              <a:lnSpc>
                <a:spcPts val="1000"/>
              </a:lnSpc>
              <a:spcBef>
                <a:spcPts val="200"/>
              </a:spcBef>
              <a:buClr>
                <a:srgbClr val="C50F3C"/>
              </a:buClr>
              <a:buFont typeface="Arial" panose="020B0604020202020204" pitchFamily="34" charset="0"/>
              <a:buChar char="•"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Consistent safety profile across 7 studies in RA patients with over 5400 patient years of clinical exposure 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AA1D597-0ACC-4422-B15A-DBE8EC5A5CAC}"/>
              </a:ext>
            </a:extLst>
          </p:cNvPr>
          <p:cNvSpPr/>
          <p:nvPr/>
        </p:nvSpPr>
        <p:spPr bwMode="auto">
          <a:xfrm>
            <a:off x="8008046" y="3602270"/>
            <a:ext cx="1837643" cy="254426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</a:pPr>
            <a:r>
              <a:rPr lang="en-US" sz="800" b="1">
                <a:solidFill>
                  <a:srgbClr val="000000">
                    <a:lumMod val="65000"/>
                    <a:lumOff val="35000"/>
                  </a:srgbClr>
                </a:solidFill>
              </a:rPr>
              <a:t>Convenience Messaging Objective: </a:t>
            </a:r>
            <a:r>
              <a:rPr lang="en-US" sz="8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Leverage the simplicity of oral ‘away from hospital’ treatment</a:t>
            </a:r>
          </a:p>
          <a:p>
            <a:pPr fontAlgn="auto">
              <a:lnSpc>
                <a:spcPts val="1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800" b="1" kern="0">
                <a:solidFill>
                  <a:srgbClr val="000000">
                    <a:lumMod val="65000"/>
                    <a:lumOff val="35000"/>
                  </a:srgbClr>
                </a:solidFill>
                <a:cs typeface="Arial" charset="0"/>
              </a:rPr>
              <a:t>Detailed Messaging:</a:t>
            </a:r>
            <a:endParaRPr lang="en-US" sz="800" b="1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171450" indent="-171450" fontAlgn="auto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solidFill>
                  <a:srgbClr val="000000">
                    <a:lumMod val="65000"/>
                    <a:lumOff val="35000"/>
                  </a:srgbClr>
                </a:solidFill>
              </a:rPr>
              <a:t>JYSELECA is a simple once-daily 200-mg oral tablet</a:t>
            </a:r>
          </a:p>
          <a:p>
            <a:pPr marL="171450" indent="-171450" fontAlgn="auto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solidFill>
                  <a:srgbClr val="000000">
                    <a:lumMod val="65000"/>
                    <a:lumOff val="35000"/>
                  </a:srgbClr>
                </a:solidFill>
              </a:rPr>
              <a:t>Same dose for induction and maintenance</a:t>
            </a:r>
          </a:p>
          <a:p>
            <a:pPr marL="171450" indent="-171450" fontAlgn="auto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solidFill>
                  <a:srgbClr val="000000">
                    <a:lumMod val="65000"/>
                    <a:lumOff val="35000"/>
                  </a:srgbClr>
                </a:solidFill>
              </a:rPr>
              <a:t>Minimal monitoring</a:t>
            </a:r>
          </a:p>
          <a:p>
            <a:pPr marL="171450" indent="-171450" fontAlgn="auto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solidFill>
                  <a:srgbClr val="000000">
                    <a:lumMod val="65000"/>
                    <a:lumOff val="35000"/>
                  </a:srgbClr>
                </a:solidFill>
              </a:rPr>
              <a:t>No immunogenicity and TDM</a:t>
            </a:r>
          </a:p>
          <a:p>
            <a:pPr marL="171450" indent="-171450" fontAlgn="auto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solidFill>
                  <a:srgbClr val="000000">
                    <a:lumMod val="65000"/>
                    <a:lumOff val="35000"/>
                  </a:srgbClr>
                </a:solidFill>
              </a:rPr>
              <a:t>No infusions or injections</a:t>
            </a:r>
          </a:p>
          <a:p>
            <a:pPr marL="171450" indent="-171450" fontAlgn="auto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solidFill>
                  <a:srgbClr val="000000">
                    <a:lumMod val="65000"/>
                    <a:lumOff val="35000"/>
                  </a:srgbClr>
                </a:solidFill>
              </a:rPr>
              <a:t>Limited need for hospital visits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D394CE0-AE47-4921-A71C-7EFD8DD27030}"/>
              </a:ext>
            </a:extLst>
          </p:cNvPr>
          <p:cNvSpPr/>
          <p:nvPr/>
        </p:nvSpPr>
        <p:spPr bwMode="auto">
          <a:xfrm>
            <a:off x="10222180" y="3613567"/>
            <a:ext cx="1837643" cy="254426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sz="8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</a:rPr>
              <a:t>Affirm positive experiences</a:t>
            </a:r>
            <a:r>
              <a:rPr kumimoji="0" lang="en-GB" sz="800" b="1" i="0" u="none" strike="noStrike" kern="1200" cap="none" spc="0" normalizeH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</a:rPr>
              <a:t> </a:t>
            </a:r>
            <a:r>
              <a:rPr kumimoji="0" lang="en-GB" sz="800" b="0" i="0" u="none" strike="noStrike" kern="1200" cap="none" spc="0" normalizeH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</a:rPr>
              <a:t>with JYSELECA and support use as advanced treatment of choice.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GB" sz="800" b="1" baseline="0">
                <a:solidFill>
                  <a:srgbClr val="00463E"/>
                </a:solidFill>
              </a:rPr>
              <a:t>Identify</a:t>
            </a:r>
            <a:r>
              <a:rPr lang="en-GB" sz="800" b="1">
                <a:solidFill>
                  <a:srgbClr val="00463E"/>
                </a:solidFill>
              </a:rPr>
              <a:t> potential advocates </a:t>
            </a:r>
            <a:r>
              <a:rPr lang="en-GB" sz="800">
                <a:solidFill>
                  <a:srgbClr val="00463E"/>
                </a:solidFill>
              </a:rPr>
              <a:t>and influencers.</a:t>
            </a: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463E"/>
              </a:solidFill>
              <a:effectLst/>
              <a:uLnTx/>
              <a:uFillTx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0BB1B5A-73CC-4810-BC64-88E09854EF12}"/>
              </a:ext>
            </a:extLst>
          </p:cNvPr>
          <p:cNvSpPr/>
          <p:nvPr/>
        </p:nvSpPr>
        <p:spPr bwMode="auto">
          <a:xfrm>
            <a:off x="3608898" y="6180614"/>
            <a:ext cx="1925930" cy="26097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900">
                <a:solidFill>
                  <a:srgbClr val="000000"/>
                </a:solidFill>
              </a:rPr>
              <a:t>Refer to Message Source Slide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E19F2DA-4449-410D-9E3C-236F04364FC6}"/>
              </a:ext>
            </a:extLst>
          </p:cNvPr>
          <p:cNvSpPr/>
          <p:nvPr/>
        </p:nvSpPr>
        <p:spPr bwMode="auto">
          <a:xfrm>
            <a:off x="5816865" y="6180614"/>
            <a:ext cx="1879442" cy="26097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900">
                <a:solidFill>
                  <a:srgbClr val="000000"/>
                </a:solidFill>
              </a:rPr>
              <a:t>Refer to Message Source Slide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B151B00-4CC0-44D3-B916-E5197DC7C909}"/>
              </a:ext>
            </a:extLst>
          </p:cNvPr>
          <p:cNvSpPr/>
          <p:nvPr/>
        </p:nvSpPr>
        <p:spPr bwMode="auto">
          <a:xfrm>
            <a:off x="8018662" y="6180614"/>
            <a:ext cx="1891780" cy="26097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900">
                <a:solidFill>
                  <a:srgbClr val="000000"/>
                </a:solidFill>
              </a:rPr>
              <a:t>Refer to Message Source Slide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08608569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12846A-5C59-413B-AAA1-96FB19C83B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2622" y="1769046"/>
            <a:ext cx="240497" cy="258395"/>
          </a:xfrm>
          <a:prstGeom prst="rect">
            <a:avLst/>
          </a:prstGeom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675DE61-C30F-4CAE-B056-D968CA8C7E26}"/>
              </a:ext>
            </a:extLst>
          </p:cNvPr>
          <p:cNvSpPr>
            <a:spLocks/>
          </p:cNvSpPr>
          <p:nvPr/>
        </p:nvSpPr>
        <p:spPr bwMode="auto">
          <a:xfrm rot="5400000">
            <a:off x="3350014" y="152057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Helvetica Neue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B538AA-65B0-4AA2-99E9-7F0E635F536D}"/>
              </a:ext>
            </a:extLst>
          </p:cNvPr>
          <p:cNvSpPr txBox="1"/>
          <p:nvPr/>
        </p:nvSpPr>
        <p:spPr>
          <a:xfrm>
            <a:off x="1365471" y="1478133"/>
            <a:ext cx="1885612" cy="426368"/>
          </a:xfrm>
          <a:prstGeom prst="rect">
            <a:avLst/>
          </a:prstGeom>
          <a:solidFill>
            <a:srgbClr val="585858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F1F80-B377-4131-84D1-D4A127F3B611}"/>
              </a:ext>
            </a:extLst>
          </p:cNvPr>
          <p:cNvSpPr txBox="1"/>
          <p:nvPr/>
        </p:nvSpPr>
        <p:spPr>
          <a:xfrm>
            <a:off x="3573437" y="147813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1E93C3-B956-429E-8CD8-79E80D1E0221}"/>
              </a:ext>
            </a:extLst>
          </p:cNvPr>
          <p:cNvSpPr txBox="1"/>
          <p:nvPr/>
        </p:nvSpPr>
        <p:spPr>
          <a:xfrm>
            <a:off x="5781403" y="147813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098C6B-4980-4826-B9C2-C120D045270C}"/>
              </a:ext>
            </a:extLst>
          </p:cNvPr>
          <p:cNvSpPr txBox="1"/>
          <p:nvPr/>
        </p:nvSpPr>
        <p:spPr>
          <a:xfrm>
            <a:off x="7989369" y="147813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DB462-5E4D-4DB5-AE24-1EE365B5CFF9}"/>
              </a:ext>
            </a:extLst>
          </p:cNvPr>
          <p:cNvSpPr txBox="1"/>
          <p:nvPr/>
        </p:nvSpPr>
        <p:spPr>
          <a:xfrm>
            <a:off x="10197335" y="1478133"/>
            <a:ext cx="1885612" cy="426368"/>
          </a:xfrm>
          <a:prstGeom prst="rect">
            <a:avLst/>
          </a:prstGeom>
          <a:solidFill>
            <a:srgbClr val="C63044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#5</a:t>
            </a:r>
            <a:endParaRPr kumimoji="0" lang="en-GB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pitchFamily="-1" charset="-128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C1FBAE-12D0-4352-B109-A1573DC34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9367" y="1752676"/>
            <a:ext cx="240497" cy="258395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06FA07DA-237B-4CD0-A0A4-2111FCB63C68}"/>
              </a:ext>
            </a:extLst>
          </p:cNvPr>
          <p:cNvSpPr>
            <a:spLocks/>
          </p:cNvSpPr>
          <p:nvPr/>
        </p:nvSpPr>
        <p:spPr bwMode="auto">
          <a:xfrm rot="5400000">
            <a:off x="5556759" y="150420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Helvetica Neue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5CDE15-8AAD-48A6-88B7-E8DECA5B06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7943" y="1769046"/>
            <a:ext cx="240497" cy="258395"/>
          </a:xfrm>
          <a:prstGeom prst="rect">
            <a:avLst/>
          </a:prstGeom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5A2D285-969F-41FF-A651-CB4873ECDB53}"/>
              </a:ext>
            </a:extLst>
          </p:cNvPr>
          <p:cNvSpPr>
            <a:spLocks/>
          </p:cNvSpPr>
          <p:nvPr/>
        </p:nvSpPr>
        <p:spPr bwMode="auto">
          <a:xfrm rot="5400000">
            <a:off x="7765335" y="152057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Helvetica Neue Ligh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AF571A-E3E5-4681-9984-02413ECC83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5909" y="1769046"/>
            <a:ext cx="240497" cy="258395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995D1170-80E8-4EB6-A5BA-EAD1B9EADEB6}"/>
              </a:ext>
            </a:extLst>
          </p:cNvPr>
          <p:cNvSpPr>
            <a:spLocks/>
          </p:cNvSpPr>
          <p:nvPr/>
        </p:nvSpPr>
        <p:spPr bwMode="auto">
          <a:xfrm rot="5400000">
            <a:off x="9973301" y="152057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Helvetica Neue Ligh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143A20-473E-4AAE-ACDA-C1885CFA36AA}"/>
              </a:ext>
            </a:extLst>
          </p:cNvPr>
          <p:cNvSpPr/>
          <p:nvPr/>
        </p:nvSpPr>
        <p:spPr>
          <a:xfrm>
            <a:off x="1387652" y="543273"/>
            <a:ext cx="1289849" cy="599641"/>
          </a:xfrm>
          <a:prstGeom prst="rect">
            <a:avLst/>
          </a:prstGeom>
          <a:solidFill>
            <a:srgbClr val="DEB3A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marL="387341" marR="0" lvl="0" indent="-387341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CURRENT </a:t>
            </a:r>
          </a:p>
        </p:txBody>
      </p:sp>
      <p:pic>
        <p:nvPicPr>
          <p:cNvPr id="19" name="Graphic 18" descr="Watch">
            <a:extLst>
              <a:ext uri="{FF2B5EF4-FFF2-40B4-BE49-F238E27FC236}">
                <a16:creationId xmlns:a16="http://schemas.microsoft.com/office/drawing/2014/main" id="{146D51D0-2E17-4E7E-BBB8-C3D704693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5182" y="557545"/>
            <a:ext cx="266705" cy="27673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0D641BD-2480-4263-A69F-B43A2B83591D}"/>
              </a:ext>
            </a:extLst>
          </p:cNvPr>
          <p:cNvSpPr/>
          <p:nvPr/>
        </p:nvSpPr>
        <p:spPr>
          <a:xfrm>
            <a:off x="6878436" y="531942"/>
            <a:ext cx="1297463" cy="629493"/>
          </a:xfrm>
          <a:prstGeom prst="rect">
            <a:avLst/>
          </a:prstGeom>
          <a:solidFill>
            <a:srgbClr val="A0B26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marL="387341" marR="0" lvl="0" indent="-387341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DESIRED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DA61AE-03DB-40C7-8147-9714CE3C8967}"/>
              </a:ext>
            </a:extLst>
          </p:cNvPr>
          <p:cNvSpPr/>
          <p:nvPr/>
        </p:nvSpPr>
        <p:spPr>
          <a:xfrm>
            <a:off x="8175899" y="543981"/>
            <a:ext cx="3893769" cy="611694"/>
          </a:xfrm>
          <a:prstGeom prst="rect">
            <a:avLst/>
          </a:prstGeom>
          <a:solidFill>
            <a:srgbClr val="A0B266">
              <a:lumMod val="20000"/>
              <a:lumOff val="80000"/>
              <a:alpha val="8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116413" marR="0" lvl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Behaviour: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 Uses 1</a:t>
            </a:r>
            <a:r>
              <a:rPr kumimoji="0" lang="en-GB" sz="800" b="0" i="0" u="none" strike="noStrike" kern="0" cap="none" spc="0" normalizeH="0" baseline="3000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st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 line in bio-naive</a:t>
            </a:r>
            <a:r>
              <a:rPr lang="en-GB" sz="800" kern="0" noProof="0">
                <a:solidFill>
                  <a:srgbClr val="717471">
                    <a:lumMod val="75000"/>
                  </a:srgbClr>
                </a:solidFill>
                <a:latin typeface="Tahoma"/>
                <a:cs typeface="Arial" panose="020B0604020202020204" pitchFamily="34" charset="0"/>
              </a:rPr>
              <a:t>. 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Uses JYSELECA  as their advanced treatment of choice.</a:t>
            </a:r>
          </a:p>
          <a:p>
            <a:pPr marL="116413" marR="0" lvl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Belief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: JYSELECA’s efficacy, safety and convenience data is comprehensive and differentiating</a:t>
            </a:r>
            <a:r>
              <a:rPr lang="en-GB" sz="800" kern="0">
                <a:solidFill>
                  <a:srgbClr val="717471">
                    <a:lumMod val="75000"/>
                  </a:srgbClr>
                </a:solidFill>
                <a:latin typeface="Tahoma"/>
                <a:cs typeface="Arial" panose="020B0604020202020204" pitchFamily="34" charset="0"/>
              </a:rPr>
              <a:t>. 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I will identify candidates to trial first line.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2D3A026-9814-49A1-960A-3FD72F4603D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FFF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35539" y="593933"/>
            <a:ext cx="265365" cy="26536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36542F8-2BCE-419C-A3BA-FB8DB765B49B}"/>
              </a:ext>
            </a:extLst>
          </p:cNvPr>
          <p:cNvSpPr/>
          <p:nvPr/>
        </p:nvSpPr>
        <p:spPr>
          <a:xfrm>
            <a:off x="2685130" y="546020"/>
            <a:ext cx="3632658" cy="599642"/>
          </a:xfrm>
          <a:prstGeom prst="rect">
            <a:avLst/>
          </a:prstGeom>
          <a:solidFill>
            <a:srgbClr val="DEB3A8">
              <a:lumMod val="50000"/>
              <a:alpha val="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EB3A8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Behaviour: 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Uses JAK inhibitors in 2nd/3rd line in a flexible approach. Persists within the same </a:t>
            </a:r>
            <a:r>
              <a:rPr kumimoji="0" lang="en-GB" sz="800" b="0" i="0" u="none" strike="noStrike" kern="0" cap="none" spc="0" normalizeH="0" baseline="0" noProof="0" err="1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tx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 class.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EB3A8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lang="en-GB" sz="800" b="1" kern="0">
                <a:solidFill>
                  <a:srgbClr val="DEB3A8">
                    <a:lumMod val="50000"/>
                  </a:srgbClr>
                </a:solidFill>
                <a:latin typeface="Tahoma"/>
                <a:ea typeface="Helvetica Neue Light"/>
                <a:cs typeface="Arial" panose="020B0604020202020204" pitchFamily="34" charset="0"/>
              </a:rPr>
              <a:t>Belief:  </a:t>
            </a:r>
            <a:r>
              <a:rPr kumimoji="0" lang="en-GB" sz="80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Flexible approach is optimal</a:t>
            </a:r>
            <a:r>
              <a:rPr lang="en-GB" sz="800" kern="0" noProof="0">
                <a:solidFill>
                  <a:srgbClr val="DEB3A8">
                    <a:lumMod val="50000"/>
                  </a:srgbClr>
                </a:solidFill>
                <a:latin typeface="Tahoma"/>
                <a:ea typeface="Helvetica Neue Light"/>
                <a:cs typeface="Arial" panose="020B0604020202020204" pitchFamily="34" charset="0"/>
              </a:rPr>
              <a:t>. </a:t>
            </a:r>
            <a:r>
              <a:rPr lang="en-GB" sz="800" kern="0">
                <a:solidFill>
                  <a:srgbClr val="DEB3A8">
                    <a:lumMod val="50000"/>
                  </a:srgbClr>
                </a:solidFill>
                <a:latin typeface="Tahoma"/>
                <a:ea typeface="Helvetica Neue Light"/>
                <a:cs typeface="Arial" panose="020B0604020202020204" pitchFamily="34" charset="0"/>
              </a:rPr>
              <a:t>M</a:t>
            </a:r>
            <a:r>
              <a:rPr kumimoji="0" lang="en-GB" sz="800" i="0" u="none" strike="noStrike" kern="0" cap="none" spc="0" normalizeH="0" baseline="0" noProof="0" err="1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ucosal</a:t>
            </a:r>
            <a:r>
              <a:rPr kumimoji="0" lang="en-GB" sz="80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 healing &amp; long-term remission are key treatment goals.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EB286A5-8DE6-4319-88B7-F3FBD408DE95}"/>
              </a:ext>
            </a:extLst>
          </p:cNvPr>
          <p:cNvCxnSpPr/>
          <p:nvPr/>
        </p:nvCxnSpPr>
        <p:spPr bwMode="auto">
          <a:xfrm>
            <a:off x="0" y="1946288"/>
            <a:ext cx="121920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9501359-DAEB-4856-9CB7-2643F2A726B3}"/>
              </a:ext>
            </a:extLst>
          </p:cNvPr>
          <p:cNvSpPr txBox="1"/>
          <p:nvPr/>
        </p:nvSpPr>
        <p:spPr>
          <a:xfrm>
            <a:off x="113756" y="641992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Behaviour Change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5CF336-FA55-4920-9B32-70A27D0D8BD3}"/>
              </a:ext>
            </a:extLst>
          </p:cNvPr>
          <p:cNvSpPr txBox="1"/>
          <p:nvPr/>
        </p:nvSpPr>
        <p:spPr>
          <a:xfrm>
            <a:off x="46420" y="1417461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Adoption Stage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EB4B4B-5C40-4FCC-BE60-FCD997BE3B02}"/>
              </a:ext>
            </a:extLst>
          </p:cNvPr>
          <p:cNvSpPr txBox="1"/>
          <p:nvPr/>
        </p:nvSpPr>
        <p:spPr>
          <a:xfrm>
            <a:off x="1372844" y="1216522"/>
            <a:ext cx="18965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Current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507361-4668-47C4-B638-DD151825387B}"/>
              </a:ext>
            </a:extLst>
          </p:cNvPr>
          <p:cNvSpPr txBox="1"/>
          <p:nvPr/>
        </p:nvSpPr>
        <p:spPr>
          <a:xfrm>
            <a:off x="3573437" y="1216522"/>
            <a:ext cx="18850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Try </a:t>
            </a: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JYSELECA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0F49DA-9F5F-4039-A628-89559720E43D}"/>
              </a:ext>
            </a:extLst>
          </p:cNvPr>
          <p:cNvSpPr txBox="1"/>
          <p:nvPr/>
        </p:nvSpPr>
        <p:spPr>
          <a:xfrm>
            <a:off x="5747421" y="1216522"/>
            <a:ext cx="18850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Expand Use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9A35C6-1BBD-460C-9D75-63125215463C}"/>
              </a:ext>
            </a:extLst>
          </p:cNvPr>
          <p:cNvSpPr txBox="1"/>
          <p:nvPr/>
        </p:nvSpPr>
        <p:spPr>
          <a:xfrm>
            <a:off x="7988007" y="1216522"/>
            <a:ext cx="18850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Use 2</a:t>
            </a:r>
            <a:r>
              <a:rPr kumimoji="0" lang="en-GB" sz="1100" b="1" i="0" u="none" strike="noStrike" kern="1200" cap="none" spc="0" normalizeH="0" baseline="3000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nd</a:t>
            </a: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Line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211ECC-A6F8-43B2-B7D8-942CE0B6A381}"/>
              </a:ext>
            </a:extLst>
          </p:cNvPr>
          <p:cNvSpPr txBox="1"/>
          <p:nvPr/>
        </p:nvSpPr>
        <p:spPr>
          <a:xfrm>
            <a:off x="10178689" y="1200433"/>
            <a:ext cx="18850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Use 1</a:t>
            </a:r>
            <a:r>
              <a:rPr kumimoji="0" lang="en-GB" sz="1100" b="1" i="0" u="none" strike="noStrike" kern="1200" cap="none" spc="0" normalizeH="0" baseline="3000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st</a:t>
            </a: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line in bio-naive </a:t>
            </a:r>
          </a:p>
        </p:txBody>
      </p:sp>
      <p:sp>
        <p:nvSpPr>
          <p:cNvPr id="71" name="Arrow: Up 70">
            <a:extLst>
              <a:ext uri="{FF2B5EF4-FFF2-40B4-BE49-F238E27FC236}">
                <a16:creationId xmlns:a16="http://schemas.microsoft.com/office/drawing/2014/main" id="{90B97B70-6D9A-4DEB-AFE0-6805D77C3373}"/>
              </a:ext>
            </a:extLst>
          </p:cNvPr>
          <p:cNvSpPr/>
          <p:nvPr/>
        </p:nvSpPr>
        <p:spPr>
          <a:xfrm rot="5400000">
            <a:off x="6354980" y="523917"/>
            <a:ext cx="378549" cy="672075"/>
          </a:xfrm>
          <a:prstGeom prst="upArrow">
            <a:avLst/>
          </a:prstGeom>
          <a:gradFill>
            <a:gsLst>
              <a:gs pos="0">
                <a:srgbClr val="7B8C46"/>
              </a:gs>
              <a:gs pos="59000">
                <a:srgbClr val="F7F2F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72" name="Picture 71" descr="Icon&#10;&#10;Description automatically generated">
            <a:extLst>
              <a:ext uri="{FF2B5EF4-FFF2-40B4-BE49-F238E27FC236}">
                <a16:creationId xmlns:a16="http://schemas.microsoft.com/office/drawing/2014/main" id="{55E9FF88-FCBE-4A56-8CCD-B1876A44B3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7812" y="19923"/>
            <a:ext cx="516013" cy="516013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6E1982E0-5617-42C0-9E61-8C3AFFAEEEAA}"/>
              </a:ext>
            </a:extLst>
          </p:cNvPr>
          <p:cNvSpPr/>
          <p:nvPr/>
        </p:nvSpPr>
        <p:spPr>
          <a:xfrm>
            <a:off x="10222180" y="84014"/>
            <a:ext cx="1222517" cy="38782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>
              <a:defRPr/>
            </a:pPr>
            <a:r>
              <a:rPr lang="en-GB" sz="798" b="1">
                <a:solidFill>
                  <a:srgbClr val="F58800"/>
                </a:solidFill>
                <a:latin typeface="Arial" panose="020B0604020202020204"/>
              </a:rPr>
              <a:t>SCIENCE FIRST</a:t>
            </a:r>
          </a:p>
          <a:p>
            <a:pPr algn="ctr" defTabSz="912505">
              <a:defRPr/>
            </a:pPr>
            <a:r>
              <a:rPr lang="en-GB" sz="798">
                <a:solidFill>
                  <a:srgbClr val="F58800"/>
                </a:solidFill>
                <a:latin typeface="Arial" panose="020B0604020202020204"/>
              </a:rPr>
              <a:t>(2 of 2)</a:t>
            </a:r>
            <a:r>
              <a:rPr lang="en-GB" sz="798" b="1">
                <a:solidFill>
                  <a:srgbClr val="F58800"/>
                </a:solidFill>
                <a:latin typeface="Arial" panose="020B0604020202020204"/>
              </a:rPr>
              <a:t>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ABCABD3-247A-4F34-9090-883DA84BF9F3}"/>
              </a:ext>
            </a:extLst>
          </p:cNvPr>
          <p:cNvSpPr/>
          <p:nvPr/>
        </p:nvSpPr>
        <p:spPr>
          <a:xfrm>
            <a:off x="10366694" y="5323561"/>
            <a:ext cx="1837643" cy="1052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560B538-214D-448D-80F7-DD92DD067E18}"/>
              </a:ext>
            </a:extLst>
          </p:cNvPr>
          <p:cNvCxnSpPr/>
          <p:nvPr/>
        </p:nvCxnSpPr>
        <p:spPr bwMode="auto">
          <a:xfrm>
            <a:off x="0" y="1946288"/>
            <a:ext cx="121920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04A6545-B20E-4008-9257-D185B5FAFD39}"/>
              </a:ext>
            </a:extLst>
          </p:cNvPr>
          <p:cNvSpPr txBox="1"/>
          <p:nvPr/>
        </p:nvSpPr>
        <p:spPr>
          <a:xfrm>
            <a:off x="234448" y="2171579"/>
            <a:ext cx="1289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Messages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BB37FE4-1546-41D4-B29A-E7CBDABC6ECF}"/>
              </a:ext>
            </a:extLst>
          </p:cNvPr>
          <p:cNvSpPr txBox="1"/>
          <p:nvPr/>
        </p:nvSpPr>
        <p:spPr>
          <a:xfrm>
            <a:off x="239616" y="4756516"/>
            <a:ext cx="2745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Message Source / Channel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3E3D297-1E5F-471F-8863-69B7404A5CEC}"/>
              </a:ext>
            </a:extLst>
          </p:cNvPr>
          <p:cNvSpPr/>
          <p:nvPr/>
        </p:nvSpPr>
        <p:spPr bwMode="auto">
          <a:xfrm>
            <a:off x="3598283" y="2154317"/>
            <a:ext cx="1885612" cy="254426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Efficacy Messaging</a:t>
            </a:r>
            <a:r>
              <a:rPr kumimoji="0" lang="en-US" sz="800" b="1" i="0" u="none" strike="noStrike" kern="1200" cap="none" spc="0" normalizeH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 Objective</a:t>
            </a: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:</a:t>
            </a:r>
            <a:r>
              <a:rPr kumimoji="0" lang="en-GB" sz="80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lang="en-US" sz="800" noProof="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F</a:t>
            </a:r>
            <a:r>
              <a:rPr lang="en-US" sz="800" err="1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Arial" charset="0"/>
                <a:cs typeface="Arial" charset="0"/>
              </a:rPr>
              <a:t>ocus</a:t>
            </a:r>
            <a:r>
              <a:rPr lang="en-US" sz="80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Arial" charset="0"/>
                <a:cs typeface="Arial" charset="0"/>
              </a:rPr>
              <a:t> on sustained remission including mucosal healing and CS-free remission</a:t>
            </a:r>
          </a:p>
          <a:p>
            <a:pPr marR="0" lvl="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tabLst/>
              <a:defRPr/>
            </a:pPr>
            <a:r>
              <a:rPr lang="en-US" sz="800" b="1">
                <a:solidFill>
                  <a:srgbClr val="000000">
                    <a:lumMod val="65000"/>
                    <a:lumOff val="35000"/>
                  </a:srgbClr>
                </a:solidFill>
              </a:rPr>
              <a:t>Detailed Messaging: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JYSELECA was evaluated in bio-naïve &amp; bio-experienced patients with highly active disease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Demonstrated significant clinical and complete histologic remission at week 58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First therapy to meet ≥6-month CS-free clinical remission endpoint in a pivotal study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JYSELECA demonstrated significant mucosal healing at Week 58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800">
                <a:solidFill>
                  <a:srgbClr val="000000">
                    <a:lumMod val="65000"/>
                    <a:lumOff val="35000"/>
                  </a:srgbClr>
                </a:solidFill>
              </a:rPr>
              <a:t>JYSELECA is affective as </a:t>
            </a:r>
            <a:r>
              <a:rPr lang="en-GB" sz="800" err="1">
                <a:solidFill>
                  <a:srgbClr val="000000">
                    <a:lumMod val="65000"/>
                    <a:lumOff val="35000"/>
                  </a:srgbClr>
                </a:solidFill>
              </a:rPr>
              <a:t>monotherapy</a:t>
            </a: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1A54676-A2EA-4E63-84F3-66A3D87A7194}"/>
              </a:ext>
            </a:extLst>
          </p:cNvPr>
          <p:cNvSpPr/>
          <p:nvPr/>
        </p:nvSpPr>
        <p:spPr bwMode="auto">
          <a:xfrm>
            <a:off x="5816173" y="2156146"/>
            <a:ext cx="1837643" cy="25406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1000"/>
              </a:lnSpc>
              <a:spcBef>
                <a:spcPts val="600"/>
              </a:spcBef>
              <a:buClr>
                <a:srgbClr val="C50F3C"/>
              </a:buClr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Safety Messaging Objective:</a:t>
            </a:r>
            <a:r>
              <a:rPr kumimoji="0" lang="en-US" sz="800" b="1" i="0" u="none" strike="noStrike" kern="1200" cap="none" spc="0" normalizeH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lang="en-US" sz="800" kern="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Highlight new MOA, demonstrated &amp; consistent safety &amp; tolerability profile</a:t>
            </a:r>
          </a:p>
          <a:p>
            <a:pPr>
              <a:lnSpc>
                <a:spcPts val="1000"/>
              </a:lnSpc>
              <a:spcBef>
                <a:spcPts val="600"/>
              </a:spcBef>
              <a:buClr>
                <a:srgbClr val="C50F3C"/>
              </a:buClr>
              <a:defRPr/>
            </a:pPr>
            <a:r>
              <a:rPr lang="en-US" sz="800" b="1">
                <a:solidFill>
                  <a:srgbClr val="000000">
                    <a:lumMod val="65000"/>
                    <a:lumOff val="35000"/>
                  </a:srgbClr>
                </a:solidFill>
              </a:rPr>
              <a:t>Detailed Messaging:</a:t>
            </a:r>
          </a:p>
          <a:p>
            <a:pPr marL="171450" indent="-171450">
              <a:lnSpc>
                <a:spcPts val="1000"/>
              </a:lnSpc>
              <a:spcBef>
                <a:spcPts val="200"/>
              </a:spcBef>
              <a:buClr>
                <a:srgbClr val="C50F3C"/>
              </a:buClr>
              <a:buFont typeface="Arial" panose="020B0604020202020204" pitchFamily="34" charset="0"/>
              <a:buChar char="•"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JYSELECA is a JAK1-preferential inhibitor with &gt;5x potency for JAK1 over other JAK isoforms</a:t>
            </a:r>
          </a:p>
          <a:p>
            <a:pPr marL="171450" indent="-171450">
              <a:lnSpc>
                <a:spcPts val="1000"/>
              </a:lnSpc>
              <a:spcBef>
                <a:spcPts val="200"/>
              </a:spcBef>
              <a:buClr>
                <a:srgbClr val="C50F3C"/>
              </a:buClr>
              <a:buFont typeface="Arial" panose="020B0604020202020204" pitchFamily="34" charset="0"/>
              <a:buChar char="•"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Demonstrated safety and tolerability profile in UC studies</a:t>
            </a:r>
          </a:p>
          <a:p>
            <a:pPr marL="171450" indent="-171450">
              <a:lnSpc>
                <a:spcPts val="1000"/>
              </a:lnSpc>
              <a:spcBef>
                <a:spcPts val="200"/>
              </a:spcBef>
              <a:buClr>
                <a:srgbClr val="C50F3C"/>
              </a:buClr>
              <a:buFont typeface="Arial" panose="020B0604020202020204" pitchFamily="34" charset="0"/>
              <a:buChar char="•"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Low rates of special interest AEs</a:t>
            </a:r>
          </a:p>
          <a:p>
            <a:pPr marL="171450" indent="-171450">
              <a:lnSpc>
                <a:spcPts val="1000"/>
              </a:lnSpc>
              <a:spcBef>
                <a:spcPts val="200"/>
              </a:spcBef>
              <a:buClr>
                <a:srgbClr val="C50F3C"/>
              </a:buClr>
              <a:buFont typeface="Arial" panose="020B0604020202020204" pitchFamily="34" charset="0"/>
              <a:buChar char="•"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Low rates of serious AEs similar to placebo &amp; low discontinuation rates (&lt;5%)</a:t>
            </a:r>
          </a:p>
          <a:p>
            <a:pPr marL="171450" indent="-171450">
              <a:lnSpc>
                <a:spcPts val="1000"/>
              </a:lnSpc>
              <a:spcBef>
                <a:spcPts val="200"/>
              </a:spcBef>
              <a:buClr>
                <a:srgbClr val="C50F3C"/>
              </a:buClr>
              <a:buFont typeface="Arial" panose="020B0604020202020204" pitchFamily="34" charset="0"/>
              <a:buChar char="•"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Consistent safety profile across 7 studies in RA patients with over 5400 patient years of clinical exposure 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AA1D597-0ACC-4422-B15A-DBE8EC5A5CAC}"/>
              </a:ext>
            </a:extLst>
          </p:cNvPr>
          <p:cNvSpPr/>
          <p:nvPr/>
        </p:nvSpPr>
        <p:spPr bwMode="auto">
          <a:xfrm>
            <a:off x="8008046" y="2152448"/>
            <a:ext cx="1837643" cy="254426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</a:pPr>
            <a:r>
              <a:rPr lang="en-US" sz="800" b="1">
                <a:solidFill>
                  <a:srgbClr val="000000">
                    <a:lumMod val="65000"/>
                    <a:lumOff val="35000"/>
                  </a:srgbClr>
                </a:solidFill>
              </a:rPr>
              <a:t>Convenience Messaging Objective: </a:t>
            </a:r>
            <a:r>
              <a:rPr lang="en-US" sz="8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Leverage the simplicity of oral ‘away from hospital’ treatment</a:t>
            </a:r>
          </a:p>
          <a:p>
            <a:pPr fontAlgn="auto">
              <a:lnSpc>
                <a:spcPts val="1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800" b="1" kern="0">
                <a:solidFill>
                  <a:srgbClr val="000000">
                    <a:lumMod val="65000"/>
                    <a:lumOff val="35000"/>
                  </a:srgbClr>
                </a:solidFill>
                <a:cs typeface="Arial" charset="0"/>
              </a:rPr>
              <a:t>Detailed Messaging:</a:t>
            </a:r>
            <a:endParaRPr lang="en-US" sz="800" b="1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171450" indent="-171450" fontAlgn="auto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solidFill>
                  <a:srgbClr val="000000">
                    <a:lumMod val="65000"/>
                    <a:lumOff val="35000"/>
                  </a:srgbClr>
                </a:solidFill>
              </a:rPr>
              <a:t>JYSELECA is a simple once-daily 200-mg oral tablet</a:t>
            </a:r>
          </a:p>
          <a:p>
            <a:pPr marL="171450" indent="-171450" fontAlgn="auto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solidFill>
                  <a:srgbClr val="000000">
                    <a:lumMod val="65000"/>
                    <a:lumOff val="35000"/>
                  </a:srgbClr>
                </a:solidFill>
              </a:rPr>
              <a:t>Same dose for induction and maintenance</a:t>
            </a:r>
          </a:p>
          <a:p>
            <a:pPr marL="171450" indent="-171450" fontAlgn="auto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solidFill>
                  <a:srgbClr val="000000">
                    <a:lumMod val="65000"/>
                    <a:lumOff val="35000"/>
                  </a:srgbClr>
                </a:solidFill>
              </a:rPr>
              <a:t>Minimal monitoring</a:t>
            </a:r>
          </a:p>
          <a:p>
            <a:pPr marL="171450" indent="-171450" fontAlgn="auto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solidFill>
                  <a:srgbClr val="000000">
                    <a:lumMod val="65000"/>
                    <a:lumOff val="35000"/>
                  </a:srgbClr>
                </a:solidFill>
              </a:rPr>
              <a:t>No immunogenicity and TDM</a:t>
            </a:r>
          </a:p>
          <a:p>
            <a:pPr marL="171450" indent="-171450" fontAlgn="auto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solidFill>
                  <a:srgbClr val="000000">
                    <a:lumMod val="65000"/>
                    <a:lumOff val="35000"/>
                  </a:srgbClr>
                </a:solidFill>
              </a:rPr>
              <a:t>No infusions or injections</a:t>
            </a:r>
          </a:p>
          <a:p>
            <a:pPr marL="171450" indent="-171450" fontAlgn="auto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solidFill>
                  <a:srgbClr val="000000">
                    <a:lumMod val="65000"/>
                    <a:lumOff val="35000"/>
                  </a:srgbClr>
                </a:solidFill>
              </a:rPr>
              <a:t>Limited need for hospital visits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D394CE0-AE47-4921-A71C-7EFD8DD27030}"/>
              </a:ext>
            </a:extLst>
          </p:cNvPr>
          <p:cNvSpPr/>
          <p:nvPr/>
        </p:nvSpPr>
        <p:spPr bwMode="auto">
          <a:xfrm>
            <a:off x="10222180" y="2163745"/>
            <a:ext cx="1837643" cy="254426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sz="8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</a:rPr>
              <a:t>Affirm positive experiences</a:t>
            </a:r>
            <a:r>
              <a:rPr kumimoji="0" lang="en-GB" sz="800" b="1" i="0" u="none" strike="noStrike" kern="1200" cap="none" spc="0" normalizeH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</a:rPr>
              <a:t> </a:t>
            </a:r>
            <a:r>
              <a:rPr kumimoji="0" lang="en-GB" sz="800" b="0" i="0" u="none" strike="noStrike" kern="1200" cap="none" spc="0" normalizeH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</a:rPr>
              <a:t>with JYSELECA and support use as advanced treatment of choice.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GB" sz="800" b="1" baseline="0">
                <a:solidFill>
                  <a:srgbClr val="00463E"/>
                </a:solidFill>
              </a:rPr>
              <a:t>Identify</a:t>
            </a:r>
            <a:r>
              <a:rPr lang="en-GB" sz="800" b="1">
                <a:solidFill>
                  <a:srgbClr val="00463E"/>
                </a:solidFill>
              </a:rPr>
              <a:t> potential advocates </a:t>
            </a:r>
            <a:r>
              <a:rPr lang="en-GB" sz="800">
                <a:solidFill>
                  <a:srgbClr val="00463E"/>
                </a:solidFill>
              </a:rPr>
              <a:t>and influencers.</a:t>
            </a: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463E"/>
              </a:solidFill>
              <a:effectLst/>
              <a:uLnTx/>
              <a:uFillTx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0BB1B5A-73CC-4810-BC64-88E09854EF12}"/>
              </a:ext>
            </a:extLst>
          </p:cNvPr>
          <p:cNvSpPr/>
          <p:nvPr/>
        </p:nvSpPr>
        <p:spPr bwMode="auto">
          <a:xfrm>
            <a:off x="3608898" y="4754756"/>
            <a:ext cx="1925930" cy="188308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TS - </a:t>
            </a:r>
            <a:r>
              <a:rPr lang="en-US" sz="900" err="1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eDA</a:t>
            </a: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 efficacy pages &amp; leave behind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Email - SF 1 RTE 1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Media - SF 1 banner ad and email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Media – SF 1  journal ad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Web - JYSELECA HCP Portal </a:t>
            </a:r>
          </a:p>
          <a:p>
            <a:pPr marL="628650" lvl="1" indent="-171450" defTabSz="360000"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SF self-led DA</a:t>
            </a:r>
          </a:p>
          <a:p>
            <a:pPr marL="628650" lvl="1" indent="-171450" defTabSz="360000"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KOL SELECTION video</a:t>
            </a:r>
          </a:p>
          <a:p>
            <a:pPr marL="628650" lvl="1" indent="-171450" defTabSz="360000"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FAQ Podcasts</a:t>
            </a:r>
          </a:p>
          <a:p>
            <a:pPr marL="171450" indent="-171450" defTabSz="360000"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Conference - Exhibition Booth</a:t>
            </a:r>
          </a:p>
          <a:p>
            <a:pPr marL="171450" indent="-171450" defTabSz="360000"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Medical affairs activities</a:t>
            </a:r>
          </a:p>
          <a:p>
            <a:pPr marL="171450" indent="-171450" defTabSz="360000">
              <a:buClr>
                <a:srgbClr val="C50F3C"/>
              </a:buClr>
              <a:buFont typeface="Arial" panose="020B0604020202020204" pitchFamily="34" charset="0"/>
              <a:buChar char="•"/>
            </a:pPr>
            <a:endParaRPr lang="en-US" sz="900">
              <a:solidFill>
                <a:srgbClr val="000000">
                  <a:lumMod val="65000"/>
                  <a:lumOff val="35000"/>
                </a:srgbClr>
              </a:solidFill>
              <a:ea typeface="Arial" charset="0"/>
              <a:cs typeface="Arial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E19F2DA-4449-410D-9E3C-236F04364FC6}"/>
              </a:ext>
            </a:extLst>
          </p:cNvPr>
          <p:cNvSpPr/>
          <p:nvPr/>
        </p:nvSpPr>
        <p:spPr bwMode="auto">
          <a:xfrm>
            <a:off x="5816865" y="4730792"/>
            <a:ext cx="1879442" cy="189506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TS - </a:t>
            </a:r>
            <a:r>
              <a:rPr lang="en-US" sz="900" err="1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eDA</a:t>
            </a: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 - </a:t>
            </a:r>
            <a:r>
              <a:rPr lang="en-US" sz="900" err="1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MoA</a:t>
            </a: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/safety pages &amp; leave behind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Email - SF 2 RTE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Media -  SF 2 banner ad and email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Media - SF 2 journal ad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Web -  JYSELECA HCP Portal </a:t>
            </a:r>
          </a:p>
          <a:p>
            <a:pPr marL="628650" lvl="1" indent="-171450" defTabSz="360000">
              <a:buClr>
                <a:srgbClr val="C50F3C"/>
              </a:buClr>
              <a:buFont typeface="Arial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SGF self-led DA</a:t>
            </a:r>
          </a:p>
          <a:p>
            <a:pPr marL="628650" lvl="1" indent="-171450" defTabSz="360000"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 err="1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MoA</a:t>
            </a: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 video</a:t>
            </a:r>
          </a:p>
          <a:p>
            <a:pPr marL="628650" lvl="1" indent="-171450" defTabSz="360000"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FAQ Podcasts</a:t>
            </a:r>
          </a:p>
          <a:p>
            <a:pPr marL="171450" indent="-171450" defTabSz="360000"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Conference - Exhibition Booth</a:t>
            </a:r>
          </a:p>
          <a:p>
            <a:pPr marL="171450" indent="-171450" defTabSz="360000"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Medical affairs activities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B151B00-4CC0-44D3-B916-E5197DC7C909}"/>
              </a:ext>
            </a:extLst>
          </p:cNvPr>
          <p:cNvSpPr/>
          <p:nvPr/>
        </p:nvSpPr>
        <p:spPr bwMode="auto">
          <a:xfrm>
            <a:off x="8018662" y="4730792"/>
            <a:ext cx="1891780" cy="189506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TS -  </a:t>
            </a:r>
            <a:r>
              <a:rPr lang="en-US" sz="900" err="1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eDA</a:t>
            </a: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 - convenience pages &amp; leave behind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TS - Patient brochure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Email -  SF 3 RTE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Media - SF 3 banner ad and email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Media - SF 3 journal ad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Web - JYSELECA HCP portal</a:t>
            </a:r>
          </a:p>
          <a:p>
            <a:pPr marL="628650" lvl="1" indent="-171450" defTabSz="360000"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SF self-led DA</a:t>
            </a:r>
          </a:p>
          <a:p>
            <a:pPr marL="628650" lvl="1" indent="-171450" defTabSz="360000"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Real life patient cases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Conference – Exhibition Booth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Medical affairs activities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293514158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F1519-4AA7-274E-9EA3-52A4E4955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Tool – Live Demo</a:t>
            </a:r>
            <a:endParaRPr lang="en-FR"/>
          </a:p>
        </p:txBody>
      </p:sp>
      <p:pic>
        <p:nvPicPr>
          <p:cNvPr id="4" name="Picture 3" descr="A picture containing text, electronics, screenshot, display&#10;&#10;Description automatically generated">
            <a:extLst>
              <a:ext uri="{FF2B5EF4-FFF2-40B4-BE49-F238E27FC236}">
                <a16:creationId xmlns:a16="http://schemas.microsoft.com/office/drawing/2014/main" id="{635F706D-4ACF-4E31-858F-CD8D1E29A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638" y="849464"/>
            <a:ext cx="8816742" cy="564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638260"/>
      </p:ext>
    </p:extLst>
  </p:cSld>
  <p:clrMapOvr>
    <a:masterClrMapping/>
  </p:clrMapOvr>
  <p:transition>
    <p:wipe dir="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8D180-47DE-4017-B64E-A97724AE0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Custellence</a:t>
            </a:r>
          </a:p>
        </p:txBody>
      </p:sp>
      <p:pic>
        <p:nvPicPr>
          <p:cNvPr id="4" name="Picture 3" descr="A picture containing text, electronics, screenshot, display&#10;&#10;Description automatically generated">
            <a:extLst>
              <a:ext uri="{FF2B5EF4-FFF2-40B4-BE49-F238E27FC236}">
                <a16:creationId xmlns:a16="http://schemas.microsoft.com/office/drawing/2014/main" id="{15AC11EE-867A-49BD-9D59-4ED21EA9B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2031676"/>
            <a:ext cx="5269085" cy="33765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003C2E-EEB6-4539-8368-C5746ABF8A39}"/>
              </a:ext>
            </a:extLst>
          </p:cNvPr>
          <p:cNvSpPr txBox="1"/>
          <p:nvPr/>
        </p:nvSpPr>
        <p:spPr>
          <a:xfrm>
            <a:off x="757954" y="822577"/>
            <a:ext cx="10976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After comparing a multitude of tools, we believe Custellence has the best balance of features vs simplicity, with simplicity being key.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02AF15-6837-44AA-BC76-3C2B5E68696D}"/>
              </a:ext>
            </a:extLst>
          </p:cNvPr>
          <p:cNvSpPr txBox="1"/>
          <p:nvPr/>
        </p:nvSpPr>
        <p:spPr>
          <a:xfrm>
            <a:off x="6096000" y="2842771"/>
            <a:ext cx="54440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Custellence is a simple, </a:t>
            </a: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1-page journey creation tool</a:t>
            </a: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 with collaboration functionality.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We are using Custellence </a:t>
            </a: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solely to help guide the creation of HCP Journeys</a:t>
            </a: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 not for use in the orchestration or execution of journeys.</a:t>
            </a:r>
          </a:p>
        </p:txBody>
      </p:sp>
    </p:spTree>
    <p:extLst>
      <p:ext uri="{BB962C8B-B14F-4D97-AF65-F5344CB8AC3E}">
        <p14:creationId xmlns:p14="http://schemas.microsoft.com/office/powerpoint/2010/main" val="1495903228"/>
      </p:ext>
    </p:extLst>
  </p:cSld>
  <p:clrMapOvr>
    <a:masterClrMapping/>
  </p:clrMapOvr>
  <p:transition>
    <p:wipe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38AD-17ED-4994-9CD8-EE5C51575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tool is arranged in ‘lanes’, with boxes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6D0374-90BA-434E-9BDB-F8B8030E5B05}"/>
              </a:ext>
            </a:extLst>
          </p:cNvPr>
          <p:cNvSpPr txBox="1"/>
          <p:nvPr/>
        </p:nvSpPr>
        <p:spPr>
          <a:xfrm>
            <a:off x="1314332" y="1405070"/>
            <a:ext cx="2682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Boxes can be different sizes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2206BB-4303-4CB2-99FD-D597365C8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2118"/>
            <a:ext cx="12192000" cy="40566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708271-59E1-463A-8F7A-AD20C89A4908}"/>
              </a:ext>
            </a:extLst>
          </p:cNvPr>
          <p:cNvSpPr txBox="1"/>
          <p:nvPr/>
        </p:nvSpPr>
        <p:spPr>
          <a:xfrm>
            <a:off x="7041298" y="1371758"/>
            <a:ext cx="2950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Different types of boxes can be added to the lanes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BB27B4D-D854-4562-AE7F-22A233647293}"/>
              </a:ext>
            </a:extLst>
          </p:cNvPr>
          <p:cNvSpPr/>
          <p:nvPr/>
        </p:nvSpPr>
        <p:spPr bwMode="auto">
          <a:xfrm rot="5024821">
            <a:off x="2284174" y="2277009"/>
            <a:ext cx="882501" cy="306914"/>
          </a:xfrm>
          <a:prstGeom prst="right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704D9E1-8B76-42B4-AAFA-8AF3DCEE2FD8}"/>
              </a:ext>
            </a:extLst>
          </p:cNvPr>
          <p:cNvSpPr/>
          <p:nvPr/>
        </p:nvSpPr>
        <p:spPr bwMode="auto">
          <a:xfrm rot="6175214">
            <a:off x="6535845" y="3275544"/>
            <a:ext cx="2544725" cy="306914"/>
          </a:xfrm>
          <a:prstGeom prst="right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A91016-D3C9-4DB0-B6A7-640DCDDC45E8}"/>
              </a:ext>
            </a:extLst>
          </p:cNvPr>
          <p:cNvSpPr txBox="1"/>
          <p:nvPr/>
        </p:nvSpPr>
        <p:spPr>
          <a:xfrm>
            <a:off x="4049799" y="1407543"/>
            <a:ext cx="2950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Boxes can be assigned different ‘statuses’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7A145EE-C08D-441A-B3E3-02BC9C0143AC}"/>
              </a:ext>
            </a:extLst>
          </p:cNvPr>
          <p:cNvSpPr/>
          <p:nvPr/>
        </p:nvSpPr>
        <p:spPr bwMode="auto">
          <a:xfrm rot="6011494">
            <a:off x="4516955" y="2810777"/>
            <a:ext cx="1590174" cy="306914"/>
          </a:xfrm>
          <a:prstGeom prst="right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2224420"/>
      </p:ext>
    </p:extLst>
  </p:cSld>
  <p:clrMapOvr>
    <a:masterClrMapping/>
  </p:clrMapOvr>
  <p:transition>
    <p:wipe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38AD-17ED-4994-9CD8-EE5C51575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‘Sub-lanes’ can be hidden within a lane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890C9B-7CB1-4051-93C6-5313CB76E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3429000"/>
            <a:ext cx="7541582" cy="30311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6F496B-A08A-4845-BD88-6A04E33A6F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740"/>
          <a:stretch/>
        </p:blipFill>
        <p:spPr>
          <a:xfrm>
            <a:off x="2047875" y="1182443"/>
            <a:ext cx="7541582" cy="2114347"/>
          </a:xfrm>
          <a:prstGeom prst="rect">
            <a:avLst/>
          </a:prstGeom>
        </p:spPr>
      </p:pic>
      <p:sp>
        <p:nvSpPr>
          <p:cNvPr id="7" name="Left Bracket 6">
            <a:extLst>
              <a:ext uri="{FF2B5EF4-FFF2-40B4-BE49-F238E27FC236}">
                <a16:creationId xmlns:a16="http://schemas.microsoft.com/office/drawing/2014/main" id="{FE4BFB32-3E5E-4607-89CB-1E8A171EF55B}"/>
              </a:ext>
            </a:extLst>
          </p:cNvPr>
          <p:cNvSpPr/>
          <p:nvPr/>
        </p:nvSpPr>
        <p:spPr bwMode="auto">
          <a:xfrm>
            <a:off x="1810512" y="3813048"/>
            <a:ext cx="155067" cy="1536192"/>
          </a:xfrm>
          <a:prstGeom prst="leftBracke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5816ED-716F-4F43-85F4-B7EB6BD76E19}"/>
              </a:ext>
            </a:extLst>
          </p:cNvPr>
          <p:cNvSpPr txBox="1"/>
          <p:nvPr/>
        </p:nvSpPr>
        <p:spPr>
          <a:xfrm>
            <a:off x="484251" y="4369007"/>
            <a:ext cx="1563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Additional Lanes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0ACB7D3-49F2-4231-9CC1-38DF1E4B5CB5}"/>
              </a:ext>
            </a:extLst>
          </p:cNvPr>
          <p:cNvCxnSpPr/>
          <p:nvPr/>
        </p:nvCxnSpPr>
        <p:spPr bwMode="auto">
          <a:xfrm>
            <a:off x="1888045" y="1865376"/>
            <a:ext cx="0" cy="2834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514930944"/>
      </p:ext>
    </p:extLst>
  </p:cSld>
  <p:clrMapOvr>
    <a:masterClrMapping/>
  </p:clrMapOvr>
  <p:transition>
    <p:wipe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CCD180-1996-443F-8FAD-22E82F35D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187" y="1914873"/>
            <a:ext cx="2416157" cy="1296987"/>
          </a:xfrm>
        </p:spPr>
        <p:txBody>
          <a:bodyPr/>
          <a:lstStyle/>
          <a:p>
            <a:r>
              <a:rPr lang="en-GB" sz="3200"/>
              <a:t>The Journey Map Template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E7995C-2E26-4EAB-80DB-91E20A878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391" y="321630"/>
            <a:ext cx="9184441" cy="58565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9A7C6F-F117-4A1A-99E2-EA9366997087}"/>
              </a:ext>
            </a:extLst>
          </p:cNvPr>
          <p:cNvSpPr txBox="1"/>
          <p:nvPr/>
        </p:nvSpPr>
        <p:spPr>
          <a:xfrm>
            <a:off x="336187" y="5808832"/>
            <a:ext cx="2141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Details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588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92827809-8DA2-47E6-BE43-1E95334A43EB}"/>
              </a:ext>
            </a:extLst>
          </p:cNvPr>
          <p:cNvSpPr/>
          <p:nvPr/>
        </p:nvSpPr>
        <p:spPr bwMode="auto">
          <a:xfrm>
            <a:off x="1417320" y="5760720"/>
            <a:ext cx="384048" cy="1014984"/>
          </a:xfrm>
          <a:prstGeom prst="down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560753"/>
      </p:ext>
    </p:extLst>
  </p:cSld>
  <p:clrMapOvr>
    <a:masterClrMapping/>
  </p:clrMapOvr>
  <p:transition>
    <p:wipe dir="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38AD-17ED-4994-9CD8-EE5C51575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We have defined different box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83362-FB0D-44A1-82D1-04C3DA717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685" y="2394379"/>
            <a:ext cx="1419225" cy="942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323DC2-2776-4E6B-9CFF-BEDABC0E05ED}"/>
              </a:ext>
            </a:extLst>
          </p:cNvPr>
          <p:cNvSpPr txBox="1"/>
          <p:nvPr/>
        </p:nvSpPr>
        <p:spPr>
          <a:xfrm>
            <a:off x="912685" y="1372130"/>
            <a:ext cx="4830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Channel boxes are arrow-shaped and the type demonstrated by the box icon/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BF50DD-0C17-4339-8E9B-096C40A6F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366" y="2408666"/>
            <a:ext cx="14478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2F298A-43A9-4435-BF94-9064D9BCF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698" y="2394379"/>
            <a:ext cx="1400175" cy="9144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5B79475-0469-4C5C-B1FD-F89D67A467F5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 flipH="1">
            <a:off x="2331910" y="2018461"/>
            <a:ext cx="996220" cy="3902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B62919F-E8EC-4BFA-A048-8D499FDBE5AE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3328130" y="2018461"/>
            <a:ext cx="423005" cy="28582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6B0C77B-E57E-44E2-9289-8D9EE3105CC4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3328130" y="2018461"/>
            <a:ext cx="1657441" cy="1303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A2640CED-EA72-4D83-8AE7-D539CC1950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546" y="5004053"/>
            <a:ext cx="1419225" cy="93345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C5326B2-A7ED-4B27-BC31-95FEF874C3C4}"/>
              </a:ext>
            </a:extLst>
          </p:cNvPr>
          <p:cNvSpPr txBox="1"/>
          <p:nvPr/>
        </p:nvSpPr>
        <p:spPr>
          <a:xfrm>
            <a:off x="955546" y="3847151"/>
            <a:ext cx="5673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Other boxes are square and more ‘transparent’, which outlines a </a:t>
            </a:r>
            <a:r>
              <a:rPr kumimoji="0" lang="en-GB" sz="1800" b="1" i="0" u="sng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connecting action</a:t>
            </a: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 such as an email click-through or no clickthrough</a:t>
            </a:r>
          </a:p>
        </p:txBody>
      </p:sp>
    </p:spTree>
    <p:extLst>
      <p:ext uri="{BB962C8B-B14F-4D97-AF65-F5344CB8AC3E}">
        <p14:creationId xmlns:p14="http://schemas.microsoft.com/office/powerpoint/2010/main" val="418550112"/>
      </p:ext>
    </p:extLst>
  </p:cSld>
  <p:clrMapOvr>
    <a:masterClrMapping/>
  </p:clrMapOvr>
  <p:transition>
    <p:wipe dir="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38AD-17ED-4994-9CD8-EE5C51575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different scenarios will be colour coded by their lanes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4762C7-21D2-40EA-9BD0-AAE3665BB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222" y="1789756"/>
            <a:ext cx="9723556" cy="457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256152"/>
      </p:ext>
    </p:extLst>
  </p:cSld>
  <p:clrMapOvr>
    <a:masterClrMapping/>
  </p:clrMapOvr>
  <p:transition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0DAA1-3343-DB48-A27E-62670004F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79" y="259809"/>
            <a:ext cx="10810627" cy="1409545"/>
          </a:xfrm>
        </p:spPr>
        <p:txBody>
          <a:bodyPr/>
          <a:lstStyle/>
          <a:p>
            <a:r>
              <a:rPr lang="en-FR"/>
              <a:t>HCP Journey Workshop Agenda</a:t>
            </a:r>
            <a:r>
              <a:rPr lang="en-GB"/>
              <a:t> - IBD</a:t>
            </a:r>
            <a:endParaRPr lang="en-FR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DA8D63F-9C7B-9049-A963-9B83E9891FBA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2156141951"/>
              </p:ext>
            </p:extLst>
          </p:nvPr>
        </p:nvGraphicFramePr>
        <p:xfrm>
          <a:off x="872607" y="1669354"/>
          <a:ext cx="10082438" cy="440282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80207">
                  <a:extLst>
                    <a:ext uri="{9D8B030D-6E8A-4147-A177-3AD203B41FA5}">
                      <a16:colId xmlns:a16="http://schemas.microsoft.com/office/drawing/2014/main" val="3911700310"/>
                    </a:ext>
                  </a:extLst>
                </a:gridCol>
                <a:gridCol w="5531012">
                  <a:extLst>
                    <a:ext uri="{9D8B030D-6E8A-4147-A177-3AD203B41FA5}">
                      <a16:colId xmlns:a16="http://schemas.microsoft.com/office/drawing/2014/main" val="2916309213"/>
                    </a:ext>
                  </a:extLst>
                </a:gridCol>
                <a:gridCol w="1567336">
                  <a:extLst>
                    <a:ext uri="{9D8B030D-6E8A-4147-A177-3AD203B41FA5}">
                      <a16:colId xmlns:a16="http://schemas.microsoft.com/office/drawing/2014/main" val="2936337244"/>
                    </a:ext>
                  </a:extLst>
                </a:gridCol>
                <a:gridCol w="1703883">
                  <a:extLst>
                    <a:ext uri="{9D8B030D-6E8A-4147-A177-3AD203B41FA5}">
                      <a16:colId xmlns:a16="http://schemas.microsoft.com/office/drawing/2014/main" val="4271608421"/>
                    </a:ext>
                  </a:extLst>
                </a:gridCol>
              </a:tblGrid>
              <a:tr h="507779">
                <a:tc>
                  <a:txBody>
                    <a:bodyPr/>
                    <a:lstStyle/>
                    <a:p>
                      <a:r>
                        <a:rPr lang="en-FR"/>
                        <a:t>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FR"/>
                        <a:t>Topic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FR"/>
                        <a:t>Facilitator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FR"/>
                        <a:t>Format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191521"/>
                  </a:ext>
                </a:extLst>
              </a:tr>
              <a:tr h="507779">
                <a:tc>
                  <a:txBody>
                    <a:bodyPr/>
                    <a:lstStyle/>
                    <a:p>
                      <a:r>
                        <a:rPr lang="en-FR" sz="1200"/>
                        <a:t>14:00-14:10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FR" sz="1200"/>
                        <a:t>Team introduction</a:t>
                      </a:r>
                      <a:r>
                        <a:rPr lang="en-GB" sz="1200"/>
                        <a:t>s</a:t>
                      </a:r>
                      <a:endParaRPr lang="en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Patrick / Veeva</a:t>
                      </a:r>
                      <a:endParaRPr lang="en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FR" sz="1200"/>
                        <a:t>Roundtable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6747310"/>
                  </a:ext>
                </a:extLst>
              </a:tr>
              <a:tr h="507779">
                <a:tc>
                  <a:txBody>
                    <a:bodyPr/>
                    <a:lstStyle/>
                    <a:p>
                      <a:r>
                        <a:rPr lang="en-FR" sz="1200"/>
                        <a:t>14:10-14:</a:t>
                      </a:r>
                      <a:r>
                        <a:rPr lang="en-GB" sz="1200"/>
                        <a:t>20</a:t>
                      </a:r>
                      <a:endParaRPr lang="en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Project Overview</a:t>
                      </a:r>
                      <a:endParaRPr lang="en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1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/>
                        <a:t>Patrick / Veeva</a:t>
                      </a:r>
                      <a:endParaRPr lang="en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FR" sz="1200"/>
                        <a:t>Presentation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506158"/>
                  </a:ext>
                </a:extLst>
              </a:tr>
              <a:tr h="507779">
                <a:tc>
                  <a:txBody>
                    <a:bodyPr/>
                    <a:lstStyle/>
                    <a:p>
                      <a:r>
                        <a:rPr lang="en-FR" sz="1200"/>
                        <a:t>14:</a:t>
                      </a:r>
                      <a:r>
                        <a:rPr lang="en-GB" sz="1200"/>
                        <a:t>20</a:t>
                      </a:r>
                      <a:r>
                        <a:rPr lang="en-FR" sz="1200"/>
                        <a:t>-14:</a:t>
                      </a:r>
                      <a:r>
                        <a:rPr lang="en-GB" sz="1200"/>
                        <a:t>35</a:t>
                      </a:r>
                      <a:endParaRPr lang="en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FR" sz="1200" b="1"/>
                        <a:t>Working session</a:t>
                      </a:r>
                      <a:r>
                        <a:rPr lang="en-GB" sz="1200" b="1"/>
                        <a:t>:</a:t>
                      </a:r>
                    </a:p>
                    <a:p>
                      <a:r>
                        <a:rPr lang="en-GB" sz="1200"/>
                        <a:t>Journey Framework - Events &amp; Key Moments</a:t>
                      </a:r>
                      <a:endParaRPr lang="en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FR" sz="1200"/>
                        <a:t>Eeva</a:t>
                      </a:r>
                      <a:r>
                        <a:rPr lang="en-GB" sz="1200"/>
                        <a:t> </a:t>
                      </a:r>
                      <a:r>
                        <a:rPr lang="en-FR" sz="1200"/>
                        <a:t>/ Veeva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Interactive Session</a:t>
                      </a:r>
                      <a:endParaRPr lang="en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942239"/>
                  </a:ext>
                </a:extLst>
              </a:tr>
              <a:tr h="551019">
                <a:tc>
                  <a:txBody>
                    <a:bodyPr/>
                    <a:lstStyle/>
                    <a:p>
                      <a:r>
                        <a:rPr lang="en-GB" sz="1200"/>
                        <a:t>14:35-14:50</a:t>
                      </a:r>
                      <a:endParaRPr lang="en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1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/>
                        <a:t>Progress Sharing &amp; Tool Demo</a:t>
                      </a:r>
                      <a:endParaRPr lang="en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1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/>
                        <a:t>Veeva</a:t>
                      </a:r>
                      <a:endParaRPr lang="en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FR" sz="1200"/>
                        <a:t>Presentation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9874738"/>
                  </a:ext>
                </a:extLst>
              </a:tr>
              <a:tr h="805133">
                <a:tc>
                  <a:txBody>
                    <a:bodyPr/>
                    <a:lstStyle/>
                    <a:p>
                      <a:r>
                        <a:rPr lang="en-US" sz="1200"/>
                        <a:t>14</a:t>
                      </a:r>
                      <a:r>
                        <a:rPr lang="en-FR" sz="1200"/>
                        <a:t>:</a:t>
                      </a:r>
                      <a:r>
                        <a:rPr lang="en-GB" sz="1200"/>
                        <a:t>50</a:t>
                      </a:r>
                      <a:r>
                        <a:rPr lang="en-FR" sz="1200"/>
                        <a:t>-</a:t>
                      </a:r>
                      <a:r>
                        <a:rPr lang="en-US" sz="1200"/>
                        <a:t>15</a:t>
                      </a:r>
                      <a:r>
                        <a:rPr lang="en-FR" sz="1200"/>
                        <a:t>:</a:t>
                      </a:r>
                      <a:r>
                        <a:rPr lang="en-GB" sz="1200"/>
                        <a:t>15</a:t>
                      </a:r>
                      <a:endParaRPr lang="en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FR" sz="1200" b="1"/>
                        <a:t>Working session</a:t>
                      </a:r>
                      <a:endParaRPr lang="en-GB" sz="1200" b="1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GB" sz="1200" b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Review and starting to iterate the international journeys</a:t>
                      </a:r>
                      <a:endParaRPr lang="en-FR" sz="1200" b="1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FR" sz="1200"/>
                        <a:t>Gareth/Alex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Breakout Session</a:t>
                      </a:r>
                    </a:p>
                    <a:p>
                      <a:r>
                        <a:rPr lang="en-GB" sz="1200"/>
                        <a:t>G</a:t>
                      </a:r>
                      <a:r>
                        <a:rPr lang="en-FR" sz="1200"/>
                        <a:t>roups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8770851"/>
                  </a:ext>
                </a:extLst>
              </a:tr>
              <a:tr h="507779">
                <a:tc>
                  <a:txBody>
                    <a:bodyPr/>
                    <a:lstStyle/>
                    <a:p>
                      <a:r>
                        <a:rPr lang="en-FR" sz="1200"/>
                        <a:t>15:</a:t>
                      </a:r>
                      <a:r>
                        <a:rPr lang="en-GB" sz="1200"/>
                        <a:t>15</a:t>
                      </a:r>
                      <a:r>
                        <a:rPr lang="en-FR" sz="1200"/>
                        <a:t>-15:</a:t>
                      </a:r>
                      <a:r>
                        <a:rPr lang="en-GB" sz="1200"/>
                        <a:t>25</a:t>
                      </a:r>
                      <a:endParaRPr lang="en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200"/>
                        <a:t>Debrief &amp; group discussion</a:t>
                      </a:r>
                      <a:endParaRPr lang="en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FR" sz="1200"/>
                        <a:t>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1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R" sz="1200"/>
                        <a:t>Presentations back to the group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07733"/>
                  </a:ext>
                </a:extLst>
              </a:tr>
              <a:tr h="507779">
                <a:tc>
                  <a:txBody>
                    <a:bodyPr/>
                    <a:lstStyle/>
                    <a:p>
                      <a:r>
                        <a:rPr lang="en-FR" sz="1200"/>
                        <a:t>15:</a:t>
                      </a:r>
                      <a:r>
                        <a:rPr lang="en-GB" sz="1200"/>
                        <a:t>25</a:t>
                      </a:r>
                      <a:r>
                        <a:rPr lang="en-FR" sz="1200"/>
                        <a:t>-1</a:t>
                      </a:r>
                      <a:r>
                        <a:rPr lang="en-US" sz="1200"/>
                        <a:t>5</a:t>
                      </a:r>
                      <a:r>
                        <a:rPr lang="en-FR" sz="1200"/>
                        <a:t>:</a:t>
                      </a:r>
                      <a:r>
                        <a:rPr lang="en-US" sz="1200"/>
                        <a:t>30</a:t>
                      </a:r>
                      <a:endParaRPr lang="en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FR" sz="1200"/>
                        <a:t>Next steps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FR" sz="1200"/>
                        <a:t>Gareth/Alex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35353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693AC09-26C6-AE45-BF69-A54CF0CE27C6}"/>
              </a:ext>
            </a:extLst>
          </p:cNvPr>
          <p:cNvSpPr/>
          <p:nvPr/>
        </p:nvSpPr>
        <p:spPr bwMode="auto">
          <a:xfrm>
            <a:off x="729379" y="774733"/>
            <a:ext cx="10819511" cy="75939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A</a:t>
            </a:r>
            <a:r>
              <a:rPr kumimoji="0" lang="en-FR" sz="16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ttendees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FR" sz="1400" b="1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International team</a:t>
            </a:r>
            <a:r>
              <a:rPr kumimoji="0" lang="en-F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: </a:t>
            </a:r>
            <a:r>
              <a:rPr kumimoji="0" lang="en-GB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Patrick</a:t>
            </a:r>
            <a:r>
              <a:rPr kumimoji="0" lang="en-FR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, </a:t>
            </a:r>
            <a:r>
              <a:rPr kumimoji="0" lang="en-GB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Elisa, Deborah, Geert, Alessandra, </a:t>
            </a:r>
            <a:r>
              <a:rPr kumimoji="0" lang="en-FR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Secil</a:t>
            </a:r>
            <a:r>
              <a:rPr kumimoji="0" lang="en-GB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, Camille, Clare, Johan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FR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Alexandre</a:t>
            </a:r>
            <a:r>
              <a:rPr kumimoji="0" lang="en-GB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/</a:t>
            </a:r>
            <a:r>
              <a:rPr kumimoji="0" lang="en-FR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Gareth</a:t>
            </a:r>
            <a:r>
              <a:rPr kumimoji="0" lang="en-GB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/</a:t>
            </a:r>
            <a:r>
              <a:rPr kumimoji="0" lang="en-FR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Alex (Veeva)</a:t>
            </a:r>
            <a:r>
              <a:rPr kumimoji="0" lang="en-GB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 </a:t>
            </a:r>
            <a:r>
              <a:rPr kumimoji="0" lang="en-GB" sz="1400" b="0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Arsida</a:t>
            </a:r>
            <a:r>
              <a:rPr kumimoji="0" lang="en-GB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/</a:t>
            </a:r>
            <a:r>
              <a:rPr kumimoji="0" lang="en-GB" sz="1400" b="0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Anjela</a:t>
            </a:r>
            <a:r>
              <a:rPr lang="en-GB" sz="1400" i="1">
                <a:solidFill>
                  <a:srgbClr val="000000"/>
                </a:solidFill>
                <a:latin typeface="Tahoma" pitchFamily="-107" charset="0"/>
              </a:rPr>
              <a:t>/</a:t>
            </a:r>
            <a:r>
              <a:rPr kumimoji="0" lang="en-GB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Neil</a:t>
            </a:r>
            <a:r>
              <a:rPr lang="en-GB" sz="1400" i="1">
                <a:solidFill>
                  <a:srgbClr val="000000"/>
                </a:solidFill>
                <a:latin typeface="Tahoma" pitchFamily="-107" charset="0"/>
              </a:rPr>
              <a:t>/Veronica (DDB) Alice (</a:t>
            </a:r>
            <a:r>
              <a:rPr lang="en-GB" sz="1400" i="1" err="1">
                <a:solidFill>
                  <a:srgbClr val="000000"/>
                </a:solidFill>
                <a:latin typeface="Tahoma" pitchFamily="-107" charset="0"/>
              </a:rPr>
              <a:t>OpenHealth</a:t>
            </a:r>
            <a:r>
              <a:rPr lang="en-GB" sz="1400" i="1">
                <a:solidFill>
                  <a:srgbClr val="000000"/>
                </a:solidFill>
                <a:latin typeface="Tahoma" pitchFamily="-107" charset="0"/>
              </a:rPr>
              <a:t>)</a:t>
            </a:r>
            <a:endParaRPr kumimoji="0" lang="en-GB" sz="1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FR" sz="1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0574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38AD-17ED-4994-9CD8-EE5C51575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Adoption stage is highlighted in the top row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7C53D0-2DB7-448C-8AFA-9B1B956EF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4837"/>
            <a:ext cx="12192000" cy="42631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75168A-FECB-4125-94B8-914594D8DD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86" b="57928"/>
          <a:stretch/>
        </p:blipFill>
        <p:spPr>
          <a:xfrm>
            <a:off x="2141399" y="1295400"/>
            <a:ext cx="6256424" cy="105727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3964A0EE-B94C-4E65-BAE0-87BACB610B67}"/>
              </a:ext>
            </a:extLst>
          </p:cNvPr>
          <p:cNvSpPr/>
          <p:nvPr/>
        </p:nvSpPr>
        <p:spPr bwMode="auto">
          <a:xfrm>
            <a:off x="3541529" y="2476500"/>
            <a:ext cx="527417" cy="847725"/>
          </a:xfrm>
          <a:prstGeom prst="downArrow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022141-AB07-45CA-9AFE-04430557C280}"/>
              </a:ext>
            </a:extLst>
          </p:cNvPr>
          <p:cNvSpPr/>
          <p:nvPr/>
        </p:nvSpPr>
        <p:spPr bwMode="auto">
          <a:xfrm>
            <a:off x="2744770" y="1269732"/>
            <a:ext cx="1108092" cy="1206768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1654902"/>
      </p:ext>
    </p:extLst>
  </p:cSld>
  <p:clrMapOvr>
    <a:masterClrMapping/>
  </p:clrMapOvr>
  <p:transition>
    <p:wipe dir="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38AD-17ED-4994-9CD8-EE5C51575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/>
              <a:t>Additional adoption stage detail is hidden in the sub-lanes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20063A-3BA8-440B-A3E3-C8DAB7B76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40" y="1456553"/>
            <a:ext cx="10485160" cy="54014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00C6E9-36B6-4872-9CC6-FDF855348790}"/>
              </a:ext>
            </a:extLst>
          </p:cNvPr>
          <p:cNvSpPr txBox="1"/>
          <p:nvPr/>
        </p:nvSpPr>
        <p:spPr>
          <a:xfrm>
            <a:off x="147191" y="3504544"/>
            <a:ext cx="2141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Sub-lanes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588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CBEF8A9D-068B-414E-BF45-6329C47A92EB}"/>
              </a:ext>
            </a:extLst>
          </p:cNvPr>
          <p:cNvSpPr/>
          <p:nvPr/>
        </p:nvSpPr>
        <p:spPr bwMode="auto">
          <a:xfrm rot="16200000">
            <a:off x="1007324" y="1831154"/>
            <a:ext cx="384048" cy="1014984"/>
          </a:xfrm>
          <a:prstGeom prst="down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8733893"/>
      </p:ext>
    </p:extLst>
  </p:cSld>
  <p:clrMapOvr>
    <a:masterClrMapping/>
  </p:clrMapOvr>
  <p:transition>
    <p:wipe dir="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BE1AC-71CE-43A7-8C87-65DA87661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6432" y="2527521"/>
            <a:ext cx="4781550" cy="1296987"/>
          </a:xfrm>
        </p:spPr>
        <p:txBody>
          <a:bodyPr/>
          <a:lstStyle/>
          <a:p>
            <a:r>
              <a:rPr lang="en-GB"/>
              <a:t>Details about each touchpoint is also hidden in sub-lanes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0E86BA-60F6-42CB-82F2-FF68775FA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548" y="356660"/>
            <a:ext cx="4516297" cy="6144679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E74F0B98-AD45-4DC6-B98C-203DC7A309F0}"/>
              </a:ext>
            </a:extLst>
          </p:cNvPr>
          <p:cNvSpPr/>
          <p:nvPr/>
        </p:nvSpPr>
        <p:spPr bwMode="auto">
          <a:xfrm rot="16200000">
            <a:off x="706032" y="679010"/>
            <a:ext cx="384048" cy="1014984"/>
          </a:xfrm>
          <a:prstGeom prst="down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6282091"/>
      </p:ext>
    </p:extLst>
  </p:cSld>
  <p:clrMapOvr>
    <a:masterClrMapping/>
  </p:clrMapOvr>
  <p:transition>
    <p:wipe dir="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62DFFE52-DA02-4725-8FD1-E84CDE76ABF2}"/>
              </a:ext>
            </a:extLst>
          </p:cNvPr>
          <p:cNvSpPr txBox="1">
            <a:spLocks/>
          </p:cNvSpPr>
          <p:nvPr/>
        </p:nvSpPr>
        <p:spPr>
          <a:xfrm>
            <a:off x="1071659" y="2474913"/>
            <a:ext cx="10048682" cy="176688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178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</a:defRPr>
            </a:lvl6pPr>
            <a:lvl7pPr marL="914357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</a:defRPr>
            </a:lvl7pPr>
            <a:lvl8pPr marL="1371534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</a:defRPr>
            </a:lvl8pPr>
            <a:lvl9pPr marL="1828713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</a:defRPr>
            </a:lvl9pPr>
          </a:lstStyle>
          <a:p>
            <a:pPr algn="ctr"/>
            <a:r>
              <a:rPr lang="en-GB" sz="3600">
                <a:solidFill>
                  <a:schemeClr val="accent1"/>
                </a:solidFill>
              </a:rPr>
              <a:t>Working Session</a:t>
            </a:r>
            <a:br>
              <a:rPr lang="en-GB" sz="3600" b="1">
                <a:solidFill>
                  <a:schemeClr val="accent1"/>
                </a:solidFill>
              </a:rPr>
            </a:br>
            <a:r>
              <a:rPr lang="en-GB" sz="3200" b="1">
                <a:solidFill>
                  <a:schemeClr val="bg1"/>
                </a:solidFill>
              </a:rPr>
              <a:t>- </a:t>
            </a:r>
            <a:r>
              <a:rPr lang="en-GB" sz="3200" b="1" err="1">
                <a:solidFill>
                  <a:schemeClr val="bg1"/>
                </a:solidFill>
              </a:rPr>
              <a:t>Custellence</a:t>
            </a:r>
            <a:r>
              <a:rPr lang="en-GB" sz="3200" b="1" baseline="30000">
                <a:solidFill>
                  <a:schemeClr val="bg1"/>
                </a:solidFill>
              </a:rPr>
              <a:t>®</a:t>
            </a:r>
            <a:endParaRPr lang="en-FR" kern="0" baseline="30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316264"/>
      </p:ext>
    </p:extLst>
  </p:cSld>
  <p:clrMapOvr>
    <a:masterClrMapping/>
  </p:clrMapOvr>
  <p:transition>
    <p:wipe dir="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B7722-3997-4B64-998B-0EE08678A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A picture containing sandglass, blue, close&#10;&#10;Description automatically generated">
            <a:extLst>
              <a:ext uri="{FF2B5EF4-FFF2-40B4-BE49-F238E27FC236}">
                <a16:creationId xmlns:a16="http://schemas.microsoft.com/office/drawing/2014/main" id="{D084E296-DEA1-4C14-996B-4C15046A79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8" b="613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279CA1-B656-47A9-9EAD-AD936B9AACFC}"/>
              </a:ext>
            </a:extLst>
          </p:cNvPr>
          <p:cNvSpPr/>
          <p:nvPr/>
        </p:nvSpPr>
        <p:spPr bwMode="auto">
          <a:xfrm>
            <a:off x="0" y="-1"/>
            <a:ext cx="12192000" cy="6858001"/>
          </a:xfrm>
          <a:prstGeom prst="rect">
            <a:avLst/>
          </a:prstGeom>
          <a:solidFill>
            <a:schemeClr val="accent2"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6033E8-EE77-4763-99D5-806377702814}"/>
              </a:ext>
            </a:extLst>
          </p:cNvPr>
          <p:cNvSpPr txBox="1"/>
          <p:nvPr/>
        </p:nvSpPr>
        <p:spPr>
          <a:xfrm>
            <a:off x="401722" y="2011680"/>
            <a:ext cx="32930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>
                <a:solidFill>
                  <a:schemeClr val="bg1"/>
                </a:solidFill>
              </a:rPr>
              <a:t>Customer Journey </a:t>
            </a:r>
            <a:r>
              <a:rPr lang="en-GB" sz="2400" b="1">
                <a:solidFill>
                  <a:schemeClr val="accent1"/>
                </a:solidFill>
              </a:rPr>
              <a:t>Using Custellence</a:t>
            </a:r>
            <a:r>
              <a:rPr lang="en-GB" sz="2400" b="1" baseline="30000">
                <a:solidFill>
                  <a:schemeClr val="accent1"/>
                </a:solidFill>
              </a:rPr>
              <a:t>®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9506B6-5D94-4152-A59B-FE6AECB30CAB}"/>
              </a:ext>
            </a:extLst>
          </p:cNvPr>
          <p:cNvCxnSpPr>
            <a:cxnSpLocks/>
          </p:cNvCxnSpPr>
          <p:nvPr/>
        </p:nvCxnSpPr>
        <p:spPr bwMode="auto">
          <a:xfrm>
            <a:off x="475488" y="2983611"/>
            <a:ext cx="278892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F557E73-DA78-4598-AFD3-CFEBB979F877}"/>
              </a:ext>
            </a:extLst>
          </p:cNvPr>
          <p:cNvSpPr txBox="1"/>
          <p:nvPr/>
        </p:nvSpPr>
        <p:spPr>
          <a:xfrm>
            <a:off x="448056" y="3111627"/>
            <a:ext cx="278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How can we refine and complete the customer journeys?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E2D8F17-A1AA-48FD-ADA1-E2B76216932E}"/>
              </a:ext>
            </a:extLst>
          </p:cNvPr>
          <p:cNvCxnSpPr>
            <a:cxnSpLocks/>
          </p:cNvCxnSpPr>
          <p:nvPr/>
        </p:nvCxnSpPr>
        <p:spPr bwMode="auto">
          <a:xfrm>
            <a:off x="475488" y="4224147"/>
            <a:ext cx="278892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078701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 dir="d"/>
      </p:transition>
    </mc:Choice>
    <mc:Fallback>
      <p:transition>
        <p:wipe dir="d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2449D45-740E-457E-8F14-41EBA0B98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79" y="260650"/>
            <a:ext cx="11129246" cy="1296987"/>
          </a:xfrm>
        </p:spPr>
        <p:txBody>
          <a:bodyPr/>
          <a:lstStyle/>
          <a:p>
            <a:r>
              <a:rPr lang="en-GB" sz="2400">
                <a:solidFill>
                  <a:schemeClr val="tx2"/>
                </a:solidFill>
              </a:rPr>
              <a:t>In two groups, we will </a:t>
            </a:r>
            <a:r>
              <a:rPr lang="en-GB" sz="2400"/>
              <a:t>pursue the work on the current Customer Journeys using </a:t>
            </a:r>
            <a:r>
              <a:rPr lang="en-GB" sz="2400" err="1"/>
              <a:t>Custellence</a:t>
            </a:r>
            <a:r>
              <a:rPr lang="en-GB" sz="2400"/>
              <a:t>®</a:t>
            </a:r>
            <a:br>
              <a:rPr lang="en-GB" sz="2400">
                <a:solidFill>
                  <a:schemeClr val="tx2"/>
                </a:solidFill>
              </a:rPr>
            </a:br>
            <a:endParaRPr lang="en-GB" sz="240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9F2AF1-B524-4B5F-8DB0-29F982131ACF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850796" y="1357612"/>
            <a:ext cx="4555376" cy="3355902"/>
          </a:xfrm>
          <a:solidFill>
            <a:schemeClr val="tx2"/>
          </a:solidFill>
          <a:ln>
            <a:noFill/>
          </a:ln>
        </p:spPr>
        <p:txBody>
          <a:bodyPr anchor="t"/>
          <a:lstStyle/>
          <a:p>
            <a:pPr marL="0" indent="0" algn="ctr">
              <a:buNone/>
            </a:pPr>
            <a:r>
              <a:rPr lang="en-FR" b="1">
                <a:solidFill>
                  <a:schemeClr val="bg1"/>
                </a:solidFill>
              </a:rPr>
              <a:t>Group 1</a:t>
            </a: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bg1"/>
                </a:solidFill>
              </a:rPr>
              <a:t>Patrick</a:t>
            </a: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bg1"/>
                </a:solidFill>
              </a:rPr>
              <a:t>Geert</a:t>
            </a: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bg1"/>
                </a:solidFill>
              </a:rPr>
              <a:t>Clare</a:t>
            </a: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bg1"/>
                </a:solidFill>
              </a:rPr>
              <a:t>Johan</a:t>
            </a: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err="1">
                <a:solidFill>
                  <a:schemeClr val="bg1"/>
                </a:solidFill>
              </a:rPr>
              <a:t>Arsida</a:t>
            </a:r>
            <a:endParaRPr lang="en-US" sz="2000">
              <a:solidFill>
                <a:schemeClr val="bg1"/>
              </a:solidFill>
            </a:endParaRP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bg1"/>
                </a:solidFill>
              </a:rPr>
              <a:t>Veronica</a:t>
            </a: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bg1"/>
                </a:solidFill>
              </a:rPr>
              <a:t>Natalya</a:t>
            </a: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bg1"/>
                </a:solidFill>
              </a:rPr>
              <a:t>Abi</a:t>
            </a: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-FR">
              <a:solidFill>
                <a:schemeClr val="bg1"/>
              </a:solidFill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218110F-AFC4-4592-8558-BE689FA4A213}"/>
              </a:ext>
            </a:extLst>
          </p:cNvPr>
          <p:cNvSpPr txBox="1">
            <a:spLocks/>
          </p:cNvSpPr>
          <p:nvPr/>
        </p:nvSpPr>
        <p:spPr bwMode="auto">
          <a:xfrm>
            <a:off x="6636806" y="1357611"/>
            <a:ext cx="4555376" cy="335590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881021" rtl="0" eaLnBrk="1" fontAlgn="base" hangingPunct="1">
              <a:spcBef>
                <a:spcPct val="25000"/>
              </a:spcBef>
              <a:spcAft>
                <a:spcPct val="250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973091" algn="l"/>
                <a:tab pos="1481067" algn="l"/>
              </a:tabLst>
              <a:defRPr sz="2400">
                <a:solidFill>
                  <a:schemeClr val="tx1"/>
                </a:solidFill>
                <a:latin typeface="+mn-lt"/>
                <a:ea typeface="ＭＳ Ｐゴシック" pitchFamily="-107" charset="-128"/>
                <a:cs typeface="ＭＳ Ｐゴシック" pitchFamily="-107" charset="-128"/>
              </a:defRPr>
            </a:lvl1pPr>
            <a:lvl2pPr marL="692117" indent="-295261" algn="l" defTabSz="809961" rtl="0" eaLnBrk="1" fontAlgn="base" hangingPunct="1">
              <a:spcBef>
                <a:spcPct val="25000"/>
              </a:spcBef>
              <a:spcAft>
                <a:spcPct val="250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Ø"/>
              <a:tabLst>
                <a:tab pos="899957" algn="l"/>
                <a:tab pos="1439931" algn="l"/>
              </a:tabLst>
              <a:defRPr sz="2000">
                <a:solidFill>
                  <a:schemeClr val="tx1"/>
                </a:solidFill>
                <a:latin typeface="+mn-lt"/>
                <a:ea typeface="ＭＳ Ｐゴシック" pitchFamily="-107" charset="-128"/>
                <a:cs typeface="ＭＳ Ｐゴシック"/>
              </a:defRPr>
            </a:lvl2pPr>
            <a:lvl3pPr marL="1030239" indent="-223827" algn="l" defTabSz="881021" rtl="0" eaLnBrk="1" fontAlgn="base" hangingPunct="1">
              <a:spcBef>
                <a:spcPct val="25000"/>
              </a:spcBef>
              <a:spcAft>
                <a:spcPct val="250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tabLst>
                <a:tab pos="973091" algn="l"/>
                <a:tab pos="1481067" algn="l"/>
              </a:tabLst>
              <a:defRPr>
                <a:solidFill>
                  <a:schemeClr val="tx1"/>
                </a:solidFill>
                <a:latin typeface="+mn-lt"/>
                <a:ea typeface="ＭＳ Ｐゴシック" pitchFamily="-107" charset="-128"/>
                <a:cs typeface="ＭＳ Ｐゴシック"/>
              </a:defRPr>
            </a:lvl3pPr>
            <a:lvl4pPr marL="1441381" indent="-231764" algn="l" defTabSz="881021" rtl="0" eaLnBrk="1" fontAlgn="base" hangingPunct="1">
              <a:spcBef>
                <a:spcPct val="25000"/>
              </a:spcBef>
              <a:spcAft>
                <a:spcPct val="250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ü"/>
              <a:tabLst>
                <a:tab pos="973091" algn="l"/>
                <a:tab pos="1481067" algn="l"/>
              </a:tabLst>
              <a:defRPr>
                <a:solidFill>
                  <a:schemeClr val="tx1"/>
                </a:solidFill>
                <a:latin typeface="+mn-lt"/>
                <a:ea typeface="ＭＳ Ｐゴシック" pitchFamily="-107" charset="-128"/>
                <a:cs typeface="ＭＳ Ｐゴシック"/>
              </a:defRPr>
            </a:lvl4pPr>
            <a:lvl5pPr marL="1800140" indent="-4763" algn="l" defTabSz="881021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accent1"/>
              </a:buClr>
              <a:buSzPct val="75000"/>
              <a:tabLst>
                <a:tab pos="973091" algn="l"/>
                <a:tab pos="1481067" algn="l"/>
              </a:tabLst>
              <a:defRPr sz="1600">
                <a:solidFill>
                  <a:schemeClr val="tx1"/>
                </a:solidFill>
                <a:latin typeface="+mn-lt"/>
                <a:ea typeface="ＭＳ Ｐゴシック" pitchFamily="-107" charset="-128"/>
                <a:cs typeface="ＭＳ Ｐゴシック"/>
              </a:defRPr>
            </a:lvl5pPr>
            <a:lvl6pPr marL="2257317" indent="-4763" algn="l" defTabSz="881021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accent1"/>
              </a:buClr>
              <a:buSzPct val="75000"/>
              <a:tabLst>
                <a:tab pos="973091" algn="l"/>
                <a:tab pos="1481067" algn="l"/>
              </a:tabLst>
              <a:defRPr sz="16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6pPr>
            <a:lvl7pPr marL="2714495" indent="-4763" algn="l" defTabSz="881021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accent1"/>
              </a:buClr>
              <a:buSzPct val="75000"/>
              <a:tabLst>
                <a:tab pos="973091" algn="l"/>
                <a:tab pos="1481067" algn="l"/>
              </a:tabLst>
              <a:defRPr sz="16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7pPr>
            <a:lvl8pPr marL="3171674" indent="-4763" algn="l" defTabSz="881021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accent1"/>
              </a:buClr>
              <a:buSzPct val="75000"/>
              <a:tabLst>
                <a:tab pos="973091" algn="l"/>
                <a:tab pos="1481067" algn="l"/>
              </a:tabLst>
              <a:defRPr sz="16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8pPr>
            <a:lvl9pPr marL="3628852" indent="-4763" algn="l" defTabSz="881021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accent1"/>
              </a:buClr>
              <a:buSzPct val="75000"/>
              <a:tabLst>
                <a:tab pos="973091" algn="l"/>
                <a:tab pos="1481067" algn="l"/>
              </a:tabLst>
              <a:defRPr sz="16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b="1" kern="0">
                <a:solidFill>
                  <a:schemeClr val="bg1"/>
                </a:solidFill>
              </a:rPr>
              <a:t>Group 2</a:t>
            </a: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u="sng">
                <a:solidFill>
                  <a:schemeClr val="bg1"/>
                </a:solidFill>
              </a:rPr>
              <a:t>Elisa</a:t>
            </a: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bg1"/>
                </a:solidFill>
              </a:rPr>
              <a:t>Deborah</a:t>
            </a: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err="1">
                <a:solidFill>
                  <a:schemeClr val="bg1"/>
                </a:solidFill>
              </a:rPr>
              <a:t>Secil</a:t>
            </a:r>
            <a:endParaRPr lang="en-GB" sz="2000">
              <a:solidFill>
                <a:schemeClr val="bg1"/>
              </a:solidFill>
            </a:endParaRP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bg1"/>
                </a:solidFill>
              </a:rPr>
              <a:t>Camille</a:t>
            </a: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bg1"/>
                </a:solidFill>
              </a:rPr>
              <a:t>Neil</a:t>
            </a: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err="1">
                <a:solidFill>
                  <a:schemeClr val="bg1"/>
                </a:solidFill>
              </a:rPr>
              <a:t>Anjela</a:t>
            </a:r>
            <a:endParaRPr lang="en-GB" sz="2000">
              <a:solidFill>
                <a:schemeClr val="bg1"/>
              </a:solidFill>
            </a:endParaRP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bg1"/>
                </a:solidFill>
              </a:rPr>
              <a:t>Alice</a:t>
            </a: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bg1"/>
                </a:solidFill>
              </a:rPr>
              <a:t>Nancy</a:t>
            </a: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-GB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F73D0-08B1-1F41-962D-E265D79AFE23}"/>
              </a:ext>
            </a:extLst>
          </p:cNvPr>
          <p:cNvSpPr txBox="1"/>
          <p:nvPr/>
        </p:nvSpPr>
        <p:spPr>
          <a:xfrm>
            <a:off x="0" y="4820481"/>
            <a:ext cx="84865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err="1"/>
              <a:t>Veeva</a:t>
            </a:r>
            <a:r>
              <a:rPr lang="fr-FR" sz="1200"/>
              <a:t> </a:t>
            </a:r>
          </a:p>
          <a:p>
            <a:pPr algn="ctr"/>
            <a:r>
              <a:rPr lang="fr-FR" sz="1200"/>
              <a:t>Leads</a:t>
            </a:r>
            <a:endParaRPr lang="en-FR" sz="12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FD4428-51E8-0345-8EDA-4791D7A54666}"/>
              </a:ext>
            </a:extLst>
          </p:cNvPr>
          <p:cNvSpPr/>
          <p:nvPr/>
        </p:nvSpPr>
        <p:spPr bwMode="auto">
          <a:xfrm>
            <a:off x="848655" y="4820481"/>
            <a:ext cx="4557517" cy="461665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-107" charset="0"/>
              </a:rPr>
              <a:t>Gareth</a:t>
            </a:r>
            <a:endParaRPr kumimoji="0" lang="en-F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31C464-5693-1E49-A490-224228F646D3}"/>
              </a:ext>
            </a:extLst>
          </p:cNvPr>
          <p:cNvSpPr/>
          <p:nvPr/>
        </p:nvSpPr>
        <p:spPr bwMode="auto">
          <a:xfrm>
            <a:off x="6636806" y="4794903"/>
            <a:ext cx="4555376" cy="461665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-107" charset="0"/>
              </a:rPr>
              <a:t>The </a:t>
            </a:r>
            <a:r>
              <a:rPr kumimoji="0" lang="en-US" sz="2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Tahoma" pitchFamily="-107" charset="0"/>
              </a:rPr>
              <a:t>Alexes</a:t>
            </a:r>
            <a:endParaRPr kumimoji="0" lang="en-F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350435"/>
      </p:ext>
    </p:extLst>
  </p:cSld>
  <p:clrMapOvr>
    <a:masterClrMapping/>
  </p:clrMapOvr>
  <p:transition>
    <p:wipe dir="d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62DFFE52-DA02-4725-8FD1-E84CDE76ABF2}"/>
              </a:ext>
            </a:extLst>
          </p:cNvPr>
          <p:cNvSpPr txBox="1">
            <a:spLocks/>
          </p:cNvSpPr>
          <p:nvPr/>
        </p:nvSpPr>
        <p:spPr>
          <a:xfrm>
            <a:off x="1071659" y="3021013"/>
            <a:ext cx="10048682" cy="77628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178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</a:defRPr>
            </a:lvl6pPr>
            <a:lvl7pPr marL="914357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</a:defRPr>
            </a:lvl7pPr>
            <a:lvl8pPr marL="1371534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</a:defRPr>
            </a:lvl8pPr>
            <a:lvl9pPr marL="1828713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</a:defRPr>
            </a:lvl9pPr>
          </a:lstStyle>
          <a:p>
            <a:pPr algn="ctr"/>
            <a:r>
              <a:rPr lang="en-GB" kern="0">
                <a:solidFill>
                  <a:schemeClr val="accent1"/>
                </a:solidFill>
              </a:rPr>
              <a:t>Debrief</a:t>
            </a:r>
            <a:endParaRPr lang="en-FR" ker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886495"/>
      </p:ext>
    </p:extLst>
  </p:cSld>
  <p:clrMapOvr>
    <a:masterClrMapping/>
  </p:clrMapOvr>
  <p:transition>
    <p:wipe dir="d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62DFFE52-DA02-4725-8FD1-E84CDE76ABF2}"/>
              </a:ext>
            </a:extLst>
          </p:cNvPr>
          <p:cNvSpPr txBox="1">
            <a:spLocks/>
          </p:cNvSpPr>
          <p:nvPr/>
        </p:nvSpPr>
        <p:spPr>
          <a:xfrm>
            <a:off x="1071659" y="3021013"/>
            <a:ext cx="10048682" cy="77628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178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</a:defRPr>
            </a:lvl6pPr>
            <a:lvl7pPr marL="914357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</a:defRPr>
            </a:lvl7pPr>
            <a:lvl8pPr marL="1371534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</a:defRPr>
            </a:lvl8pPr>
            <a:lvl9pPr marL="1828713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</a:defRPr>
            </a:lvl9pPr>
          </a:lstStyle>
          <a:p>
            <a:pPr algn="ctr"/>
            <a:r>
              <a:rPr lang="en-GB" kern="0">
                <a:solidFill>
                  <a:schemeClr val="accent1"/>
                </a:solidFill>
              </a:rPr>
              <a:t>Next Steps</a:t>
            </a:r>
            <a:endParaRPr lang="en-FR" ker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741012"/>
      </p:ext>
    </p:extLst>
  </p:cSld>
  <p:clrMapOvr>
    <a:masterClrMapping/>
  </p:clrMapOvr>
  <p:transition>
    <p:wipe dir="d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7860F-D7C9-5A4B-B5CF-EACFC3CCB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Following Today’s Session</a:t>
            </a:r>
            <a:endParaRPr lang="en-FR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24B61DC-8D57-E341-AADF-DA29275A4EED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4552561"/>
              </p:ext>
            </p:extLst>
          </p:nvPr>
        </p:nvGraphicFramePr>
        <p:xfrm>
          <a:off x="733425" y="1773238"/>
          <a:ext cx="10806111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19085">
                  <a:extLst>
                    <a:ext uri="{9D8B030D-6E8A-4147-A177-3AD203B41FA5}">
                      <a16:colId xmlns:a16="http://schemas.microsoft.com/office/drawing/2014/main" val="380737272"/>
                    </a:ext>
                  </a:extLst>
                </a:gridCol>
                <a:gridCol w="1360170">
                  <a:extLst>
                    <a:ext uri="{9D8B030D-6E8A-4147-A177-3AD203B41FA5}">
                      <a16:colId xmlns:a16="http://schemas.microsoft.com/office/drawing/2014/main" val="3994714954"/>
                    </a:ext>
                  </a:extLst>
                </a:gridCol>
                <a:gridCol w="1526856">
                  <a:extLst>
                    <a:ext uri="{9D8B030D-6E8A-4147-A177-3AD203B41FA5}">
                      <a16:colId xmlns:a16="http://schemas.microsoft.com/office/drawing/2014/main" val="7481875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FR"/>
                        <a:t>Action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FR"/>
                        <a:t>Who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FR"/>
                        <a:t>When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170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Continue build of HCP Journeys following lessons learned &amp; outcomes of today’s session</a:t>
                      </a:r>
                      <a:endParaRPr lang="en-FR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FR"/>
                        <a:t>Veeva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FR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755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Review Draft HCP Journeys (combination of virtual meetings &amp; offline review)</a:t>
                      </a:r>
                      <a:endParaRPr lang="en-FR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Core Team</a:t>
                      </a:r>
                      <a:endParaRPr lang="en-FR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FR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557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Provide UC team access to </a:t>
                      </a:r>
                      <a:r>
                        <a:rPr lang="en-US" err="1"/>
                        <a:t>Custellence</a:t>
                      </a:r>
                      <a:endParaRPr lang="en-FR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Veeva</a:t>
                      </a:r>
                      <a:endParaRPr lang="en-FR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FR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741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1056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62DFFE52-DA02-4725-8FD1-E84CDE76ABF2}"/>
              </a:ext>
            </a:extLst>
          </p:cNvPr>
          <p:cNvSpPr txBox="1">
            <a:spLocks/>
          </p:cNvSpPr>
          <p:nvPr/>
        </p:nvSpPr>
        <p:spPr>
          <a:xfrm>
            <a:off x="1071659" y="3021013"/>
            <a:ext cx="10048682" cy="77628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178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</a:defRPr>
            </a:lvl6pPr>
            <a:lvl7pPr marL="914357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</a:defRPr>
            </a:lvl7pPr>
            <a:lvl8pPr marL="1371534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</a:defRPr>
            </a:lvl8pPr>
            <a:lvl9pPr marL="1828713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</a:defRPr>
            </a:lvl9pPr>
          </a:lstStyle>
          <a:p>
            <a:pPr algn="ctr"/>
            <a:r>
              <a:rPr lang="en-GB" kern="0">
                <a:solidFill>
                  <a:schemeClr val="accent1"/>
                </a:solidFill>
              </a:rPr>
              <a:t>Appendix</a:t>
            </a:r>
            <a:endParaRPr lang="en-FR" ker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184185"/>
      </p:ext>
    </p:extLst>
  </p:cSld>
  <p:clrMapOvr>
    <a:masterClrMapping/>
  </p:clrMapOvr>
  <p:transition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F5838-B9EB-45F4-9124-C219FD374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Workshop Roles</a:t>
            </a:r>
          </a:p>
        </p:txBody>
      </p:sp>
      <p:pic>
        <p:nvPicPr>
          <p:cNvPr id="5" name="Graphic 4" descr="Alarm clock outline">
            <a:extLst>
              <a:ext uri="{FF2B5EF4-FFF2-40B4-BE49-F238E27FC236}">
                <a16:creationId xmlns:a16="http://schemas.microsoft.com/office/drawing/2014/main" id="{7F544F4B-59E3-44DF-849A-07506181A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9756" y="1402802"/>
            <a:ext cx="1619915" cy="16199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9BE5A8-F929-47A1-9AC8-08A8E2FC74E7}"/>
              </a:ext>
            </a:extLst>
          </p:cNvPr>
          <p:cNvSpPr txBox="1"/>
          <p:nvPr/>
        </p:nvSpPr>
        <p:spPr>
          <a:xfrm>
            <a:off x="2209671" y="1731146"/>
            <a:ext cx="523869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>
                <a:solidFill>
                  <a:schemeClr val="tx2"/>
                </a:solidFill>
              </a:rPr>
              <a:t>We are against the clock!</a:t>
            </a:r>
          </a:p>
          <a:p>
            <a:r>
              <a:rPr lang="en-GB" sz="1600"/>
              <a:t>We only have a short amount of time together, lets be focused on having a super-efficient remote session.</a:t>
            </a:r>
            <a:endParaRPr lang="en-GB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BF905-F7CD-4C07-8C3E-879577A87746}"/>
              </a:ext>
            </a:extLst>
          </p:cNvPr>
          <p:cNvSpPr txBox="1"/>
          <p:nvPr/>
        </p:nvSpPr>
        <p:spPr>
          <a:xfrm>
            <a:off x="2254061" y="2731462"/>
            <a:ext cx="4447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>
                <a:solidFill>
                  <a:schemeClr val="accent1"/>
                </a:solidFill>
              </a:rPr>
              <a:t>Time-Keeper</a:t>
            </a:r>
            <a:r>
              <a:rPr lang="en-GB" sz="1400"/>
              <a:t>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6743BF-3DA0-4508-8582-6723B0C440BD}"/>
              </a:ext>
            </a:extLst>
          </p:cNvPr>
          <p:cNvSpPr txBox="1"/>
          <p:nvPr/>
        </p:nvSpPr>
        <p:spPr>
          <a:xfrm>
            <a:off x="2209671" y="3938317"/>
            <a:ext cx="523869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>
                <a:solidFill>
                  <a:schemeClr val="tx2"/>
                </a:solidFill>
              </a:rPr>
              <a:t>Let’s stay on-topic!</a:t>
            </a:r>
          </a:p>
          <a:p>
            <a:r>
              <a:rPr lang="en-GB" sz="1600"/>
              <a:t>Everyone is very busy, and so keeping ‘on topic’ and always working towards the project outputs will be key.</a:t>
            </a:r>
            <a:endParaRPr lang="en-GB" sz="2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10848D-80A1-4FDA-9DEE-B937BC5E72D2}"/>
              </a:ext>
            </a:extLst>
          </p:cNvPr>
          <p:cNvSpPr txBox="1"/>
          <p:nvPr/>
        </p:nvSpPr>
        <p:spPr>
          <a:xfrm>
            <a:off x="2236305" y="4938633"/>
            <a:ext cx="4447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>
                <a:solidFill>
                  <a:schemeClr val="accent1"/>
                </a:solidFill>
              </a:rPr>
              <a:t>‘Rabbit-Hole’ Monitor</a:t>
            </a:r>
            <a:r>
              <a:rPr lang="en-GB" sz="1400"/>
              <a:t>:</a:t>
            </a:r>
          </a:p>
        </p:txBody>
      </p:sp>
      <p:pic>
        <p:nvPicPr>
          <p:cNvPr id="16" name="Graphic 15" descr="Bullseye outline">
            <a:extLst>
              <a:ext uri="{FF2B5EF4-FFF2-40B4-BE49-F238E27FC236}">
                <a16:creationId xmlns:a16="http://schemas.microsoft.com/office/drawing/2014/main" id="{9B6A22F8-9A60-42EC-8A34-A40D599E21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3388" y="3741564"/>
            <a:ext cx="1472650" cy="14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44172"/>
      </p:ext>
    </p:extLst>
  </p:cSld>
  <p:clrMapOvr>
    <a:masterClrMapping/>
  </p:clrMapOvr>
  <p:transition>
    <p:wipe dir="d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589F985-BB04-44D0-AC0A-2EF6FA4E73DB}"/>
              </a:ext>
            </a:extLst>
          </p:cNvPr>
          <p:cNvSpPr/>
          <p:nvPr/>
        </p:nvSpPr>
        <p:spPr>
          <a:xfrm>
            <a:off x="10366694" y="5323561"/>
            <a:ext cx="1837643" cy="1052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12846A-5C59-413B-AAA1-96FB19C83B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2622" y="1769046"/>
            <a:ext cx="240497" cy="258395"/>
          </a:xfrm>
          <a:prstGeom prst="rect">
            <a:avLst/>
          </a:prstGeom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675DE61-C30F-4CAE-B056-D968CA8C7E26}"/>
              </a:ext>
            </a:extLst>
          </p:cNvPr>
          <p:cNvSpPr>
            <a:spLocks/>
          </p:cNvSpPr>
          <p:nvPr/>
        </p:nvSpPr>
        <p:spPr bwMode="auto">
          <a:xfrm rot="5400000">
            <a:off x="3350014" y="152057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Helvetica Neue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B538AA-65B0-4AA2-99E9-7F0E635F536D}"/>
              </a:ext>
            </a:extLst>
          </p:cNvPr>
          <p:cNvSpPr txBox="1"/>
          <p:nvPr/>
        </p:nvSpPr>
        <p:spPr>
          <a:xfrm>
            <a:off x="1365471" y="1478133"/>
            <a:ext cx="1885612" cy="426368"/>
          </a:xfrm>
          <a:prstGeom prst="rect">
            <a:avLst/>
          </a:prstGeom>
          <a:solidFill>
            <a:srgbClr val="585858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F1F80-B377-4131-84D1-D4A127F3B611}"/>
              </a:ext>
            </a:extLst>
          </p:cNvPr>
          <p:cNvSpPr txBox="1"/>
          <p:nvPr/>
        </p:nvSpPr>
        <p:spPr>
          <a:xfrm>
            <a:off x="3573437" y="147813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1E93C3-B956-429E-8CD8-79E80D1E0221}"/>
              </a:ext>
            </a:extLst>
          </p:cNvPr>
          <p:cNvSpPr txBox="1"/>
          <p:nvPr/>
        </p:nvSpPr>
        <p:spPr>
          <a:xfrm>
            <a:off x="5781403" y="147813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098C6B-4980-4826-B9C2-C120D045270C}"/>
              </a:ext>
            </a:extLst>
          </p:cNvPr>
          <p:cNvSpPr txBox="1"/>
          <p:nvPr/>
        </p:nvSpPr>
        <p:spPr>
          <a:xfrm>
            <a:off x="7989369" y="147813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DB462-5E4D-4DB5-AE24-1EE365B5CFF9}"/>
              </a:ext>
            </a:extLst>
          </p:cNvPr>
          <p:cNvSpPr txBox="1"/>
          <p:nvPr/>
        </p:nvSpPr>
        <p:spPr>
          <a:xfrm>
            <a:off x="10197335" y="1478133"/>
            <a:ext cx="1885612" cy="426368"/>
          </a:xfrm>
          <a:prstGeom prst="rect">
            <a:avLst/>
          </a:prstGeom>
          <a:solidFill>
            <a:srgbClr val="C63044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#5</a:t>
            </a:r>
            <a:endParaRPr kumimoji="0" lang="en-GB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pitchFamily="-1" charset="-128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C1FBAE-12D0-4352-B109-A1573DC34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9367" y="1752676"/>
            <a:ext cx="240497" cy="258395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06FA07DA-237B-4CD0-A0A4-2111FCB63C68}"/>
              </a:ext>
            </a:extLst>
          </p:cNvPr>
          <p:cNvSpPr>
            <a:spLocks/>
          </p:cNvSpPr>
          <p:nvPr/>
        </p:nvSpPr>
        <p:spPr bwMode="auto">
          <a:xfrm rot="5400000">
            <a:off x="5556759" y="150420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Helvetica Neue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5CDE15-8AAD-48A6-88B7-E8DECA5B06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7943" y="1769046"/>
            <a:ext cx="240497" cy="258395"/>
          </a:xfrm>
          <a:prstGeom prst="rect">
            <a:avLst/>
          </a:prstGeom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5A2D285-969F-41FF-A651-CB4873ECDB53}"/>
              </a:ext>
            </a:extLst>
          </p:cNvPr>
          <p:cNvSpPr>
            <a:spLocks/>
          </p:cNvSpPr>
          <p:nvPr/>
        </p:nvSpPr>
        <p:spPr bwMode="auto">
          <a:xfrm rot="5400000">
            <a:off x="7765335" y="152057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Helvetica Neue Ligh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AF571A-E3E5-4681-9984-02413ECC83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5909" y="1769046"/>
            <a:ext cx="240497" cy="258395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995D1170-80E8-4EB6-A5BA-EAD1B9EADEB6}"/>
              </a:ext>
            </a:extLst>
          </p:cNvPr>
          <p:cNvSpPr>
            <a:spLocks/>
          </p:cNvSpPr>
          <p:nvPr/>
        </p:nvSpPr>
        <p:spPr bwMode="auto">
          <a:xfrm rot="5400000">
            <a:off x="9973301" y="152057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Helvetica Neue Ligh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143A20-473E-4AAE-ACDA-C1885CFA36AA}"/>
              </a:ext>
            </a:extLst>
          </p:cNvPr>
          <p:cNvSpPr/>
          <p:nvPr/>
        </p:nvSpPr>
        <p:spPr>
          <a:xfrm>
            <a:off x="1387652" y="543273"/>
            <a:ext cx="1289849" cy="599641"/>
          </a:xfrm>
          <a:prstGeom prst="rect">
            <a:avLst/>
          </a:prstGeom>
          <a:solidFill>
            <a:srgbClr val="DEB3A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marL="387341" marR="0" lvl="0" indent="-387341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CURRENT </a:t>
            </a:r>
          </a:p>
        </p:txBody>
      </p:sp>
      <p:pic>
        <p:nvPicPr>
          <p:cNvPr id="19" name="Graphic 18" descr="Watch">
            <a:extLst>
              <a:ext uri="{FF2B5EF4-FFF2-40B4-BE49-F238E27FC236}">
                <a16:creationId xmlns:a16="http://schemas.microsoft.com/office/drawing/2014/main" id="{146D51D0-2E17-4E7E-BBB8-C3D704693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5182" y="557545"/>
            <a:ext cx="266705" cy="27673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0D641BD-2480-4263-A69F-B43A2B83591D}"/>
              </a:ext>
            </a:extLst>
          </p:cNvPr>
          <p:cNvSpPr/>
          <p:nvPr/>
        </p:nvSpPr>
        <p:spPr>
          <a:xfrm>
            <a:off x="6880292" y="513421"/>
            <a:ext cx="1297463" cy="629493"/>
          </a:xfrm>
          <a:prstGeom prst="rect">
            <a:avLst/>
          </a:prstGeom>
          <a:solidFill>
            <a:srgbClr val="A0B26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marL="387341" marR="0" lvl="0" indent="-387341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DESIRED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DA61AE-03DB-40C7-8147-9714CE3C8967}"/>
              </a:ext>
            </a:extLst>
          </p:cNvPr>
          <p:cNvSpPr/>
          <p:nvPr/>
        </p:nvSpPr>
        <p:spPr>
          <a:xfrm>
            <a:off x="8175899" y="543981"/>
            <a:ext cx="3893769" cy="611694"/>
          </a:xfrm>
          <a:prstGeom prst="rect">
            <a:avLst/>
          </a:prstGeom>
          <a:solidFill>
            <a:srgbClr val="A0B266">
              <a:lumMod val="20000"/>
              <a:lumOff val="80000"/>
              <a:alpha val="8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116413" marR="0" lvl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Behaviour: 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Use 1st line in bio-naïve.</a:t>
            </a:r>
            <a:r>
              <a:rPr kumimoji="0" lang="en-GB" sz="800" b="0" i="0" u="none" strike="noStrike" kern="0" cap="none" spc="0" normalizeH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 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Uses JYSELECA  as their advanced treatment of choice.</a:t>
            </a:r>
          </a:p>
          <a:p>
            <a:pPr marL="116413" marR="0" lvl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GB" sz="800" b="1" kern="0">
                <a:solidFill>
                  <a:srgbClr val="717471">
                    <a:lumMod val="75000"/>
                  </a:srgbClr>
                </a:solidFill>
                <a:latin typeface="Tahoma"/>
                <a:cs typeface="Arial" panose="020B0604020202020204" pitchFamily="34" charset="0"/>
              </a:rPr>
              <a:t>Belief</a:t>
            </a:r>
            <a:r>
              <a:rPr lang="en-GB" sz="800" kern="0">
                <a:solidFill>
                  <a:srgbClr val="717471">
                    <a:lumMod val="75000"/>
                  </a:srgbClr>
                </a:solidFill>
                <a:latin typeface="Tahoma"/>
                <a:cs typeface="Arial" panose="020B0604020202020204" pitchFamily="34" charset="0"/>
              </a:rPr>
              <a:t>: I am confident that JYSELECA is the right solution b/c of efficacy/safety and convenience. I have candidates to trial JYSELECA first-line.</a:t>
            </a:r>
            <a:endParaRPr kumimoji="0" lang="en-GB" sz="800" b="0" i="0" u="none" strike="noStrike" kern="0" cap="none" spc="0" normalizeH="0" baseline="0" noProof="0">
              <a:ln>
                <a:noFill/>
              </a:ln>
              <a:solidFill>
                <a:srgbClr val="717471">
                  <a:lumMod val="75000"/>
                </a:srgbClr>
              </a:solidFill>
              <a:effectLst/>
              <a:uLnTx/>
              <a:uFillTx/>
              <a:latin typeface="Tahoma"/>
              <a:ea typeface="+mn-ea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2D3A026-9814-49A1-960A-3FD72F4603D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FFF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35539" y="593933"/>
            <a:ext cx="265365" cy="26536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36542F8-2BCE-419C-A3BA-FB8DB765B49B}"/>
              </a:ext>
            </a:extLst>
          </p:cNvPr>
          <p:cNvSpPr/>
          <p:nvPr/>
        </p:nvSpPr>
        <p:spPr>
          <a:xfrm>
            <a:off x="2685130" y="546020"/>
            <a:ext cx="3632658" cy="599642"/>
          </a:xfrm>
          <a:prstGeom prst="rect">
            <a:avLst/>
          </a:prstGeom>
          <a:solidFill>
            <a:srgbClr val="DEB3A8">
              <a:lumMod val="50000"/>
              <a:alpha val="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EB3A8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Behaviour: 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Use JAKs for a limited number of patients and use steroids for quick symptom relief &amp; </a:t>
            </a:r>
            <a:r>
              <a:rPr kumimoji="0" lang="en-GB" sz="800" b="0" i="0" u="none" strike="noStrike" kern="0" cap="none" spc="0" normalizeH="0" baseline="0" noProof="0" err="1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QoL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EB3A8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lang="en-GB" sz="800" b="1" kern="0">
                <a:solidFill>
                  <a:srgbClr val="DEB3A8">
                    <a:lumMod val="50000"/>
                  </a:srgbClr>
                </a:solidFill>
                <a:latin typeface="Tahoma"/>
                <a:ea typeface="Helvetica Neue Light"/>
                <a:cs typeface="Arial" panose="020B0604020202020204" pitchFamily="34" charset="0"/>
              </a:rPr>
              <a:t>Belief:  </a:t>
            </a:r>
            <a:r>
              <a:rPr kumimoji="0" lang="en-GB" sz="80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Top-down approach is optimal.</a:t>
            </a:r>
            <a:r>
              <a:rPr kumimoji="0" lang="en-GB" sz="800" i="0" u="none" strike="noStrike" kern="0" cap="none" spc="0" normalizeH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 </a:t>
            </a:r>
            <a:r>
              <a:rPr kumimoji="0" lang="en-GB" sz="80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 Patient preference is important</a:t>
            </a:r>
            <a:r>
              <a:rPr lang="en-GB" sz="800" kern="0">
                <a:solidFill>
                  <a:srgbClr val="DEB3A8">
                    <a:lumMod val="50000"/>
                  </a:srgbClr>
                </a:solidFill>
                <a:latin typeface="Tahoma"/>
                <a:ea typeface="Helvetica Neue Light"/>
                <a:cs typeface="Arial" panose="020B0604020202020204" pitchFamily="34" charset="0"/>
              </a:rPr>
              <a:t>. </a:t>
            </a:r>
            <a:r>
              <a:rPr kumimoji="0" lang="en-GB" sz="80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Excited about the JAK-STAT pathway.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EB286A5-8DE6-4319-88B7-F3FBD408DE95}"/>
              </a:ext>
            </a:extLst>
          </p:cNvPr>
          <p:cNvCxnSpPr/>
          <p:nvPr/>
        </p:nvCxnSpPr>
        <p:spPr bwMode="auto">
          <a:xfrm>
            <a:off x="0" y="1946288"/>
            <a:ext cx="121920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9501359-DAEB-4856-9CB7-2643F2A726B3}"/>
              </a:ext>
            </a:extLst>
          </p:cNvPr>
          <p:cNvSpPr txBox="1"/>
          <p:nvPr/>
        </p:nvSpPr>
        <p:spPr>
          <a:xfrm>
            <a:off x="113756" y="641992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Behaviour Change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5CF336-FA55-4920-9B32-70A27D0D8BD3}"/>
              </a:ext>
            </a:extLst>
          </p:cNvPr>
          <p:cNvSpPr txBox="1"/>
          <p:nvPr/>
        </p:nvSpPr>
        <p:spPr>
          <a:xfrm>
            <a:off x="46420" y="1417461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Adoption Stage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EB4B4B-5C40-4FCC-BE60-FCD997BE3B02}"/>
              </a:ext>
            </a:extLst>
          </p:cNvPr>
          <p:cNvSpPr txBox="1"/>
          <p:nvPr/>
        </p:nvSpPr>
        <p:spPr>
          <a:xfrm>
            <a:off x="1372844" y="1216523"/>
            <a:ext cx="18550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 b="1">
                <a:solidFill>
                  <a:srgbClr val="00463E"/>
                </a:solidFill>
                <a:latin typeface="Tahoma"/>
              </a:rPr>
              <a:t>Current</a:t>
            </a:r>
            <a:endParaRPr kumimoji="0" lang="en-GB" sz="1100" b="1" i="0" u="none" strike="noStrike" kern="1200" cap="none" spc="0" normalizeH="0" baseline="0" noProof="0">
              <a:ln>
                <a:noFill/>
              </a:ln>
              <a:solidFill>
                <a:srgbClr val="00463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507361-4668-47C4-B638-DD151825387B}"/>
              </a:ext>
            </a:extLst>
          </p:cNvPr>
          <p:cNvSpPr txBox="1"/>
          <p:nvPr/>
        </p:nvSpPr>
        <p:spPr>
          <a:xfrm>
            <a:off x="3922016" y="1216523"/>
            <a:ext cx="12257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Try JYSELECA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0F49DA-9F5F-4039-A628-89559720E43D}"/>
              </a:ext>
            </a:extLst>
          </p:cNvPr>
          <p:cNvSpPr txBox="1"/>
          <p:nvPr/>
        </p:nvSpPr>
        <p:spPr>
          <a:xfrm>
            <a:off x="5796290" y="1216522"/>
            <a:ext cx="18376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Ask all Patients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9A35C6-1BBD-460C-9D75-63125215463C}"/>
              </a:ext>
            </a:extLst>
          </p:cNvPr>
          <p:cNvSpPr txBox="1"/>
          <p:nvPr/>
        </p:nvSpPr>
        <p:spPr>
          <a:xfrm>
            <a:off x="7983201" y="1216523"/>
            <a:ext cx="18376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Use 2</a:t>
            </a:r>
            <a:r>
              <a:rPr kumimoji="0" lang="en-GB" sz="1100" b="1" i="0" u="none" strike="noStrike" kern="1200" cap="none" spc="0" normalizeH="0" baseline="3000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nd</a:t>
            </a: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Line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211ECC-A6F8-43B2-B7D8-942CE0B6A381}"/>
              </a:ext>
            </a:extLst>
          </p:cNvPr>
          <p:cNvSpPr txBox="1"/>
          <p:nvPr/>
        </p:nvSpPr>
        <p:spPr>
          <a:xfrm>
            <a:off x="10202296" y="1200434"/>
            <a:ext cx="18376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Use 1</a:t>
            </a:r>
            <a:r>
              <a:rPr kumimoji="0" lang="en-GB" sz="1100" b="1" i="0" u="none" strike="noStrike" kern="1200" cap="none" spc="0" normalizeH="0" baseline="3000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st</a:t>
            </a: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line in bio-naive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679B7D-0627-495E-914B-5CBB4EC4B8CE}"/>
              </a:ext>
            </a:extLst>
          </p:cNvPr>
          <p:cNvSpPr txBox="1"/>
          <p:nvPr/>
        </p:nvSpPr>
        <p:spPr>
          <a:xfrm>
            <a:off x="34083" y="2327515"/>
            <a:ext cx="1289849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Galapagos Goal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A1FAB4-ADEB-4F49-A0DA-BB153ABDC479}"/>
              </a:ext>
            </a:extLst>
          </p:cNvPr>
          <p:cNvSpPr txBox="1"/>
          <p:nvPr/>
        </p:nvSpPr>
        <p:spPr>
          <a:xfrm>
            <a:off x="58870" y="3116168"/>
            <a:ext cx="1289849" cy="376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Barriers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31C14A4-85CF-42E3-8E4E-B355782B6737}"/>
              </a:ext>
            </a:extLst>
          </p:cNvPr>
          <p:cNvSpPr txBox="1"/>
          <p:nvPr/>
        </p:nvSpPr>
        <p:spPr>
          <a:xfrm>
            <a:off x="258410" y="4052740"/>
            <a:ext cx="1289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Messages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DB03DD2-5668-48D3-B00D-0650D4998297}"/>
              </a:ext>
            </a:extLst>
          </p:cNvPr>
          <p:cNvSpPr/>
          <p:nvPr/>
        </p:nvSpPr>
        <p:spPr bwMode="auto">
          <a:xfrm>
            <a:off x="1360507" y="2078752"/>
            <a:ext cx="1932115" cy="80513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0">
                <a:solidFill>
                  <a:srgbClr val="00463E"/>
                </a:solidFill>
                <a:latin typeface="+mj-lt"/>
                <a:ea typeface="Arial" charset="0"/>
                <a:cs typeface="Arial" charset="0"/>
              </a:rPr>
              <a:t>Change </a:t>
            </a:r>
            <a:r>
              <a:rPr lang="en-US" sz="900" kern="0" err="1">
                <a:solidFill>
                  <a:srgbClr val="00463E"/>
                </a:solidFill>
                <a:latin typeface="+mj-lt"/>
                <a:ea typeface="Arial" charset="0"/>
                <a:cs typeface="Arial" charset="0"/>
              </a:rPr>
              <a:t>behaviour</a:t>
            </a:r>
            <a:r>
              <a:rPr lang="en-US" sz="900" kern="0">
                <a:solidFill>
                  <a:srgbClr val="00463E"/>
                </a:solidFill>
                <a:latin typeface="+mj-lt"/>
                <a:ea typeface="Arial" charset="0"/>
                <a:cs typeface="Arial" charset="0"/>
              </a:rPr>
              <a:t> from current limited 1</a:t>
            </a:r>
            <a:r>
              <a:rPr lang="en-US" sz="900" kern="0" baseline="30000">
                <a:solidFill>
                  <a:srgbClr val="00463E"/>
                </a:solidFill>
                <a:latin typeface="+mj-lt"/>
                <a:ea typeface="Arial" charset="0"/>
                <a:cs typeface="Arial" charset="0"/>
              </a:rPr>
              <a:t>st</a:t>
            </a:r>
            <a:r>
              <a:rPr lang="en-US" sz="900" kern="0">
                <a:solidFill>
                  <a:srgbClr val="00463E"/>
                </a:solidFill>
                <a:latin typeface="+mj-lt"/>
                <a:ea typeface="Arial" charset="0"/>
                <a:cs typeface="Arial" charset="0"/>
              </a:rPr>
              <a:t> line JAK inhibitor use to JYSELECA as their advanced treatment of choice</a:t>
            </a: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463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C415A8C-FD4D-48A2-A649-323E37C633D2}"/>
              </a:ext>
            </a:extLst>
          </p:cNvPr>
          <p:cNvSpPr/>
          <p:nvPr/>
        </p:nvSpPr>
        <p:spPr bwMode="auto">
          <a:xfrm>
            <a:off x="1372844" y="2933143"/>
            <a:ext cx="10679429" cy="6493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0">
                <a:solidFill>
                  <a:srgbClr val="00463E"/>
                </a:solidFill>
                <a:latin typeface="+mn-lt"/>
                <a:ea typeface="+mn-ea"/>
                <a:cs typeface="+mn-cs"/>
              </a:rPr>
              <a:t>Use of steroids</a:t>
            </a:r>
          </a:p>
          <a:p>
            <a:pPr marL="0" marR="0" lvl="0" indent="0" algn="ctr" defTabSz="91440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0">
                <a:solidFill>
                  <a:srgbClr val="00463E"/>
                </a:solidFill>
                <a:latin typeface="+mn-lt"/>
                <a:ea typeface="+mn-ea"/>
                <a:cs typeface="+mn-cs"/>
              </a:rPr>
              <a:t>Convenience as one driver for treatment choice</a:t>
            </a:r>
          </a:p>
          <a:p>
            <a:pPr marL="0" marR="0" lvl="0" indent="0" algn="ctr" defTabSz="91440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0">
                <a:solidFill>
                  <a:srgbClr val="00463E"/>
                </a:solidFill>
                <a:latin typeface="+mn-lt"/>
                <a:ea typeface="+mn-ea"/>
                <a:cs typeface="+mn-cs"/>
              </a:rPr>
              <a:t>Safety concerns with some therapies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9EF4606-A9E9-4482-BF2C-8115B90E62FB}"/>
              </a:ext>
            </a:extLst>
          </p:cNvPr>
          <p:cNvSpPr/>
          <p:nvPr/>
        </p:nvSpPr>
        <p:spPr bwMode="auto">
          <a:xfrm>
            <a:off x="1380391" y="3629929"/>
            <a:ext cx="1923188" cy="242618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Detailed in steps 2,3,4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73AC11C-B05A-414D-90A2-B20F968AD3B8}"/>
              </a:ext>
            </a:extLst>
          </p:cNvPr>
          <p:cNvSpPr/>
          <p:nvPr/>
        </p:nvSpPr>
        <p:spPr bwMode="auto">
          <a:xfrm>
            <a:off x="3573437" y="2078752"/>
            <a:ext cx="1885612" cy="80513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0">
                <a:solidFill>
                  <a:srgbClr val="00463E"/>
                </a:solidFill>
                <a:latin typeface="+mj-lt"/>
                <a:cs typeface="Arial" charset="0"/>
              </a:rPr>
              <a:t>Identify &amp; trial JYSELECA to achieve rapid control &amp; symptom relief for a patient who is struggling with their symptoms &amp; burden of treatment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463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A5921CA-6D55-464A-AE73-82896FBC9F4E}"/>
              </a:ext>
            </a:extLst>
          </p:cNvPr>
          <p:cNvSpPr/>
          <p:nvPr/>
        </p:nvSpPr>
        <p:spPr bwMode="auto">
          <a:xfrm>
            <a:off x="5781404" y="2094427"/>
            <a:ext cx="1879442" cy="80513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Ask all patients (naïve/ exp) whether they would prefer an oral treatment providing rapid efficacy &amp; the safety profile that the patient needs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6FE5990-E0DB-43F4-8F6B-0EF6E2BC0EE0}"/>
              </a:ext>
            </a:extLst>
          </p:cNvPr>
          <p:cNvSpPr/>
          <p:nvPr/>
        </p:nvSpPr>
        <p:spPr bwMode="auto">
          <a:xfrm>
            <a:off x="7983201" y="2094427"/>
            <a:ext cx="1891780" cy="80513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srgbClr val="00463E"/>
                </a:solidFill>
                <a:latin typeface="+mj-lt"/>
                <a:ea typeface="Arial" charset="0"/>
                <a:cs typeface="Arial" charset="0"/>
              </a:rPr>
              <a:t>Choose JYSELECA </a:t>
            </a:r>
            <a:br>
              <a:rPr lang="en-US" sz="900">
                <a:solidFill>
                  <a:srgbClr val="00463E"/>
                </a:solidFill>
                <a:latin typeface="+mj-lt"/>
                <a:ea typeface="Arial" charset="0"/>
                <a:cs typeface="Arial" charset="0"/>
              </a:rPr>
            </a:br>
            <a:r>
              <a:rPr lang="en-US" sz="900">
                <a:solidFill>
                  <a:srgbClr val="00463E"/>
                </a:solidFill>
                <a:latin typeface="+mj-lt"/>
                <a:ea typeface="Arial" charset="0"/>
                <a:cs typeface="Arial" charset="0"/>
              </a:rPr>
              <a:t>as standard of care oral after first biologic failure as the most simple &amp; convenient solution for their patient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463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315D806-6186-4D55-AE72-A41187176853}"/>
              </a:ext>
            </a:extLst>
          </p:cNvPr>
          <p:cNvSpPr/>
          <p:nvPr/>
        </p:nvSpPr>
        <p:spPr bwMode="auto">
          <a:xfrm>
            <a:off x="10197335" y="2078752"/>
            <a:ext cx="1850151" cy="80513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srgbClr val="00463E"/>
                </a:solidFill>
                <a:latin typeface="+mj-lt"/>
              </a:rPr>
              <a:t>Uses JYSELECA </a:t>
            </a:r>
            <a:br>
              <a:rPr lang="en-US" sz="900">
                <a:solidFill>
                  <a:srgbClr val="00463E"/>
                </a:solidFill>
                <a:latin typeface="+mj-lt"/>
              </a:rPr>
            </a:br>
            <a:r>
              <a:rPr lang="en-US" sz="900">
                <a:solidFill>
                  <a:srgbClr val="00463E"/>
                </a:solidFill>
                <a:latin typeface="+mj-lt"/>
              </a:rPr>
              <a:t>as their advanced treatment of choice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463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78DEBAC-CC8E-4C61-BD68-0E204AD26EAD}"/>
              </a:ext>
            </a:extLst>
          </p:cNvPr>
          <p:cNvSpPr txBox="1"/>
          <p:nvPr/>
        </p:nvSpPr>
        <p:spPr>
          <a:xfrm>
            <a:off x="33862" y="5954721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Message Source</a:t>
            </a:r>
          </a:p>
        </p:txBody>
      </p:sp>
      <p:sp>
        <p:nvSpPr>
          <p:cNvPr id="71" name="Arrow: Up 70">
            <a:extLst>
              <a:ext uri="{FF2B5EF4-FFF2-40B4-BE49-F238E27FC236}">
                <a16:creationId xmlns:a16="http://schemas.microsoft.com/office/drawing/2014/main" id="{90B97B70-6D9A-4DEB-AFE0-6805D77C3373}"/>
              </a:ext>
            </a:extLst>
          </p:cNvPr>
          <p:cNvSpPr/>
          <p:nvPr/>
        </p:nvSpPr>
        <p:spPr>
          <a:xfrm rot="5400000">
            <a:off x="6354980" y="523917"/>
            <a:ext cx="378549" cy="672075"/>
          </a:xfrm>
          <a:prstGeom prst="upArrow">
            <a:avLst/>
          </a:prstGeom>
          <a:gradFill>
            <a:gsLst>
              <a:gs pos="0">
                <a:srgbClr val="7B8C46"/>
              </a:gs>
              <a:gs pos="59000">
                <a:srgbClr val="F7F2F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989A992-3EC2-2943-A75B-C4528E6C1E56}"/>
              </a:ext>
            </a:extLst>
          </p:cNvPr>
          <p:cNvSpPr/>
          <p:nvPr/>
        </p:nvSpPr>
        <p:spPr bwMode="auto">
          <a:xfrm>
            <a:off x="3598283" y="3652068"/>
            <a:ext cx="1885612" cy="238827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ts val="1000"/>
              </a:lnSpc>
              <a:spcBef>
                <a:spcPts val="600"/>
              </a:spcBef>
              <a:buClr>
                <a:srgbClr val="C50F3C"/>
              </a:buClr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Efficacy Messaging Objective:</a:t>
            </a:r>
            <a:r>
              <a:rPr kumimoji="0" lang="en-GB" sz="80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lang="en-GB" sz="800">
                <a:solidFill>
                  <a:srgbClr val="00463E"/>
                </a:solidFill>
              </a:rPr>
              <a:t>Focus on rapid symptom relief, </a:t>
            </a:r>
            <a:br>
              <a:rPr lang="en-GB" sz="800">
                <a:solidFill>
                  <a:srgbClr val="00463E"/>
                </a:solidFill>
              </a:rPr>
            </a:br>
            <a:r>
              <a:rPr lang="en-GB" sz="800">
                <a:solidFill>
                  <a:srgbClr val="00463E"/>
                </a:solidFill>
              </a:rPr>
              <a:t>sustained efficacy and </a:t>
            </a:r>
            <a:r>
              <a:rPr lang="en-GB" sz="800" err="1">
                <a:solidFill>
                  <a:srgbClr val="00463E"/>
                </a:solidFill>
              </a:rPr>
              <a:t>QoL</a:t>
            </a:r>
            <a:r>
              <a:rPr lang="en-GB" sz="800">
                <a:solidFill>
                  <a:srgbClr val="00463E"/>
                </a:solidFill>
              </a:rPr>
              <a:t> improvements</a:t>
            </a:r>
          </a:p>
          <a:p>
            <a:pPr marR="0" lvl="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tabLst/>
              <a:defRPr/>
            </a:pPr>
            <a:r>
              <a:rPr lang="en-US" sz="800" b="1">
                <a:solidFill>
                  <a:srgbClr val="00463E"/>
                </a:solidFill>
              </a:rPr>
              <a:t>Detailed Messaging: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It’s time for JYSELECA, a 2</a:t>
            </a:r>
            <a:r>
              <a:rPr kumimoji="0" lang="en-US" sz="800" b="0" i="0" u="none" strike="noStrike" kern="1200" cap="none" spc="0" normalizeH="0" baseline="3000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nd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 generation, once-daily, oral JAK inhibitor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Rapid reduction in the frequency of bloody diarrhea</a:t>
            </a:r>
            <a:r>
              <a:rPr lang="en-US" sz="800">
                <a:solidFill>
                  <a:srgbClr val="00463E"/>
                </a:solidFill>
              </a:rPr>
              <a:t>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as early as week 2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Mucosal healing with a significant reduction in rectal bleeding and stool frequency at week 10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JYSELECA could help patients return to their normal lives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86D9EA3-8EAE-0849-9572-8DE758CC2CAC}"/>
              </a:ext>
            </a:extLst>
          </p:cNvPr>
          <p:cNvSpPr/>
          <p:nvPr/>
        </p:nvSpPr>
        <p:spPr bwMode="auto">
          <a:xfrm>
            <a:off x="5816173" y="3653896"/>
            <a:ext cx="1837643" cy="238485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1000"/>
              </a:lnSpc>
              <a:spcBef>
                <a:spcPts val="600"/>
              </a:spcBef>
              <a:buClr>
                <a:srgbClr val="C50F3C"/>
              </a:buClr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Convenience Messaging</a:t>
            </a:r>
            <a:r>
              <a:rPr kumimoji="0" lang="en-US" sz="800" b="1" i="0" u="none" strike="noStrike" kern="1200" cap="none" spc="0" normalizeH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 Objective: </a:t>
            </a:r>
            <a:r>
              <a:rPr lang="en-US" sz="800" kern="0">
                <a:solidFill>
                  <a:srgbClr val="00463E"/>
                </a:solidFill>
                <a:ea typeface="Arial" charset="0"/>
                <a:cs typeface="Arial" charset="0"/>
              </a:rPr>
              <a:t> Highlight simplicity for the patient that is above and beyond once-daily oral</a:t>
            </a:r>
          </a:p>
          <a:p>
            <a:pPr>
              <a:lnSpc>
                <a:spcPts val="1000"/>
              </a:lnSpc>
              <a:spcBef>
                <a:spcPts val="600"/>
              </a:spcBef>
              <a:buClr>
                <a:srgbClr val="C50F3C"/>
              </a:buClr>
              <a:defRPr/>
            </a:pPr>
            <a:r>
              <a:rPr lang="en-US" sz="800" b="1">
                <a:solidFill>
                  <a:srgbClr val="00463E"/>
                </a:solidFill>
              </a:rPr>
              <a:t>Detailed Messaging:</a:t>
            </a:r>
          </a:p>
          <a:p>
            <a:pPr marL="171450" indent="-171450">
              <a:lnSpc>
                <a:spcPts val="1000"/>
              </a:lnSpc>
              <a:spcBef>
                <a:spcPts val="200"/>
              </a:spcBef>
              <a:buClr>
                <a:srgbClr val="C50F3C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Side effects/therapeutic drug monitoring &amp; parenteral/sub-cutaneous  administration are </a:t>
            </a:r>
            <a:b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factors contributing to the burden of UC treatment </a:t>
            </a:r>
            <a:b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for some patients</a:t>
            </a:r>
          </a:p>
          <a:p>
            <a:pPr marL="171450" indent="-171450">
              <a:lnSpc>
                <a:spcPts val="1000"/>
              </a:lnSpc>
              <a:spcBef>
                <a:spcPts val="200"/>
              </a:spcBef>
              <a:buClr>
                <a:srgbClr val="C50F3C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JYSELECA is a simple once-daily 200-mg oral tablet</a:t>
            </a:r>
          </a:p>
          <a:p>
            <a:pPr marL="171450" indent="-171450">
              <a:lnSpc>
                <a:spcPts val="1000"/>
              </a:lnSpc>
              <a:spcBef>
                <a:spcPts val="200"/>
              </a:spcBef>
              <a:buClr>
                <a:srgbClr val="C50F3C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Same dose for induction and maintenance</a:t>
            </a:r>
          </a:p>
          <a:p>
            <a:pPr marL="171450" indent="-171450">
              <a:lnSpc>
                <a:spcPts val="1000"/>
              </a:lnSpc>
              <a:spcBef>
                <a:spcPts val="200"/>
              </a:spcBef>
              <a:buClr>
                <a:srgbClr val="C50F3C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Minimal monitoring</a:t>
            </a:r>
          </a:p>
          <a:p>
            <a:pPr marL="171450" indent="-171450">
              <a:lnSpc>
                <a:spcPts val="1000"/>
              </a:lnSpc>
              <a:spcBef>
                <a:spcPts val="200"/>
              </a:spcBef>
              <a:buClr>
                <a:srgbClr val="C50F3C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No immunogenicity and TDM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5FCBD22-D8A2-3744-AFAF-169BCEF2005E}"/>
              </a:ext>
            </a:extLst>
          </p:cNvPr>
          <p:cNvSpPr/>
          <p:nvPr/>
        </p:nvSpPr>
        <p:spPr bwMode="auto">
          <a:xfrm>
            <a:off x="8008046" y="3650199"/>
            <a:ext cx="1837643" cy="238827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ts val="1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800" b="1">
                <a:solidFill>
                  <a:srgbClr val="00463E"/>
                </a:solidFill>
              </a:rPr>
              <a:t>Safety Messaging Objective: </a:t>
            </a:r>
            <a:r>
              <a:rPr lang="en-US" sz="800">
                <a:solidFill>
                  <a:srgbClr val="00463E"/>
                </a:solidFill>
              </a:rPr>
              <a:t>Address any potential safety concerns and be reassured of the simple choice</a:t>
            </a:r>
          </a:p>
          <a:p>
            <a:pPr fontAlgn="auto">
              <a:lnSpc>
                <a:spcPts val="1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800" b="1" kern="0">
                <a:solidFill>
                  <a:srgbClr val="00463E"/>
                </a:solidFill>
                <a:cs typeface="Arial" charset="0"/>
              </a:rPr>
              <a:t>Detailed Messaging</a:t>
            </a:r>
            <a:endParaRPr lang="en-US" sz="800" b="1">
              <a:solidFill>
                <a:srgbClr val="00463E"/>
              </a:solidFill>
            </a:endParaRPr>
          </a:p>
          <a:p>
            <a:pPr marL="171450" indent="-171450" fontAlgn="auto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800">
                <a:solidFill>
                  <a:srgbClr val="00463E"/>
                </a:solidFill>
              </a:rPr>
              <a:t>JYSELECA is a JAK1-preferential inhibitor with &gt;5x potency for JAK1 over other JAK isoforms</a:t>
            </a:r>
          </a:p>
          <a:p>
            <a:pPr marL="171450" indent="-171450" fontAlgn="auto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Demonstrated safety and tolerability profile in UC studies</a:t>
            </a:r>
          </a:p>
          <a:p>
            <a:pPr marL="171450" indent="-171450" fontAlgn="auto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Low rates of special interest </a:t>
            </a:r>
            <a:r>
              <a:rPr kumimoji="0" lang="en-US" sz="800" b="0" i="0" u="none" strike="noStrike" kern="1200" cap="none" spc="0" normalizeH="0" baseline="0" noProof="0" err="1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Aes</a:t>
            </a:r>
            <a:endParaRPr lang="en-US" sz="800">
              <a:solidFill>
                <a:srgbClr val="00463E"/>
              </a:solidFill>
            </a:endParaRPr>
          </a:p>
          <a:p>
            <a:pPr marL="171450" indent="-171450" fontAlgn="auto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Low rates of serious AEs similar to placebo &amp; low discontinuation rates (&lt;5%)</a:t>
            </a:r>
          </a:p>
          <a:p>
            <a:pPr marL="171450" indent="-171450" fontAlgn="auto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800" err="1">
                <a:solidFill>
                  <a:srgbClr val="00463E"/>
                </a:solidFill>
              </a:rPr>
              <a:t>Jyseleca</a:t>
            </a:r>
            <a:r>
              <a:rPr lang="en-US" sz="800">
                <a:solidFill>
                  <a:srgbClr val="00463E"/>
                </a:solidFill>
              </a:rPr>
              <a:t> is the simple solution for you and your patients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463E"/>
              </a:solidFill>
              <a:effectLst/>
              <a:uLnTx/>
              <a:uFillTx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C99A9D1-4A9C-1946-AABD-3D330F17836D}"/>
              </a:ext>
            </a:extLst>
          </p:cNvPr>
          <p:cNvSpPr/>
          <p:nvPr/>
        </p:nvSpPr>
        <p:spPr bwMode="auto">
          <a:xfrm>
            <a:off x="10222180" y="3661496"/>
            <a:ext cx="1837643" cy="238827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800" b="1">
                <a:solidFill>
                  <a:srgbClr val="00463E"/>
                </a:solidFill>
              </a:rPr>
              <a:t>Affirm positive experiences </a:t>
            </a:r>
            <a:r>
              <a:rPr lang="en-GB" sz="800">
                <a:solidFill>
                  <a:srgbClr val="00463E"/>
                </a:solidFill>
              </a:rPr>
              <a:t>with JYSELECA and support use as advanced treatment of choice.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800" b="1">
                <a:solidFill>
                  <a:srgbClr val="00463E"/>
                </a:solidFill>
              </a:rPr>
              <a:t>Identify potential advocates </a:t>
            </a:r>
            <a:r>
              <a:rPr lang="en-GB" sz="800">
                <a:solidFill>
                  <a:srgbClr val="00463E"/>
                </a:solidFill>
              </a:rPr>
              <a:t>and influencers.</a:t>
            </a:r>
          </a:p>
        </p:txBody>
      </p:sp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4664F985-2EFB-412B-B229-307E67E5E1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2908" y="19923"/>
            <a:ext cx="530917" cy="512064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B7E13DA-9A21-465A-A7CB-C45335B5EA8D}"/>
              </a:ext>
            </a:extLst>
          </p:cNvPr>
          <p:cNvSpPr/>
          <p:nvPr/>
        </p:nvSpPr>
        <p:spPr>
          <a:xfrm>
            <a:off x="10222180" y="84014"/>
            <a:ext cx="1216697" cy="38783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>
              <a:defRPr/>
            </a:pPr>
            <a:r>
              <a:rPr lang="en-GB" sz="798" b="1">
                <a:solidFill>
                  <a:srgbClr val="C00000"/>
                </a:solidFill>
                <a:latin typeface="Arial" panose="020B0604020202020204"/>
              </a:rPr>
              <a:t>PATIENT FIRST</a:t>
            </a:r>
          </a:p>
          <a:p>
            <a:pPr algn="ctr" defTabSz="912505">
              <a:defRPr/>
            </a:pPr>
            <a:r>
              <a:rPr lang="en-GB" sz="798">
                <a:solidFill>
                  <a:srgbClr val="C00000"/>
                </a:solidFill>
                <a:latin typeface="Arial" panose="020B0604020202020204"/>
              </a:rPr>
              <a:t>(1 of 2)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D6669CD-718A-4546-A19B-4E27A6BB17D8}"/>
              </a:ext>
            </a:extLst>
          </p:cNvPr>
          <p:cNvSpPr/>
          <p:nvPr/>
        </p:nvSpPr>
        <p:spPr bwMode="auto">
          <a:xfrm>
            <a:off x="1395968" y="6086523"/>
            <a:ext cx="1932115" cy="28771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</a:rPr>
              <a:t>Refer to Asset </a:t>
            </a:r>
            <a:r>
              <a:rPr lang="en-GB" sz="900">
                <a:solidFill>
                  <a:srgbClr val="00463E"/>
                </a:solidFill>
              </a:rPr>
              <a:t>Overview</a:t>
            </a: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</a:rPr>
              <a:t> Slide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DA4A6BD-1AF1-4E75-AF45-55512A364A3C}"/>
              </a:ext>
            </a:extLst>
          </p:cNvPr>
          <p:cNvSpPr/>
          <p:nvPr/>
        </p:nvSpPr>
        <p:spPr bwMode="auto">
          <a:xfrm>
            <a:off x="3608898" y="6086523"/>
            <a:ext cx="1925930" cy="28771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</a:rPr>
              <a:t>Refer to Asset </a:t>
            </a:r>
            <a:r>
              <a:rPr lang="en-GB" sz="900">
                <a:solidFill>
                  <a:srgbClr val="00463E"/>
                </a:solidFill>
              </a:rPr>
              <a:t>Overview</a:t>
            </a: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</a:rPr>
              <a:t> Slide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463E"/>
              </a:solidFill>
              <a:effectLst/>
              <a:uLnTx/>
              <a:uFillTx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149F32E-2904-45EB-8937-88D3449253C8}"/>
              </a:ext>
            </a:extLst>
          </p:cNvPr>
          <p:cNvSpPr/>
          <p:nvPr/>
        </p:nvSpPr>
        <p:spPr bwMode="auto">
          <a:xfrm>
            <a:off x="5816865" y="6086523"/>
            <a:ext cx="1879442" cy="28771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</a:rPr>
              <a:t>Refer to Asset </a:t>
            </a:r>
            <a:r>
              <a:rPr lang="en-GB" sz="900">
                <a:solidFill>
                  <a:srgbClr val="00463E"/>
                </a:solidFill>
              </a:rPr>
              <a:t>Overview</a:t>
            </a: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</a:rPr>
              <a:t> Slide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463E"/>
              </a:solidFill>
              <a:effectLst/>
              <a:uLnTx/>
              <a:uFillTx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5EC63B4-C1A1-4494-95C5-E7BAA0FF3628}"/>
              </a:ext>
            </a:extLst>
          </p:cNvPr>
          <p:cNvSpPr/>
          <p:nvPr/>
        </p:nvSpPr>
        <p:spPr bwMode="auto">
          <a:xfrm>
            <a:off x="8018662" y="6086523"/>
            <a:ext cx="1891780" cy="28771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</a:rPr>
              <a:t>Refer to Asset </a:t>
            </a:r>
            <a:r>
              <a:rPr lang="en-GB" sz="900">
                <a:solidFill>
                  <a:srgbClr val="00463E"/>
                </a:solidFill>
              </a:rPr>
              <a:t>Overview</a:t>
            </a: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</a:rPr>
              <a:t> Slide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463E"/>
              </a:solidFill>
              <a:effectLst/>
              <a:uLnTx/>
              <a:uFillTx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4180AA2-2857-4E01-B4B1-F57930F6CCD7}"/>
              </a:ext>
            </a:extLst>
          </p:cNvPr>
          <p:cNvSpPr/>
          <p:nvPr/>
        </p:nvSpPr>
        <p:spPr bwMode="auto">
          <a:xfrm>
            <a:off x="10232796" y="6086523"/>
            <a:ext cx="1850151" cy="28771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</a:rPr>
              <a:t>Refer to Asset </a:t>
            </a:r>
            <a:r>
              <a:rPr lang="en-GB" sz="900">
                <a:solidFill>
                  <a:srgbClr val="00463E"/>
                </a:solidFill>
              </a:rPr>
              <a:t>Overview</a:t>
            </a: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</a:rPr>
              <a:t> Slide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463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28021545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589F985-BB04-44D0-AC0A-2EF6FA4E73DB}"/>
              </a:ext>
            </a:extLst>
          </p:cNvPr>
          <p:cNvSpPr/>
          <p:nvPr/>
        </p:nvSpPr>
        <p:spPr>
          <a:xfrm>
            <a:off x="10366694" y="3801847"/>
            <a:ext cx="1837643" cy="1052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12846A-5C59-413B-AAA1-96FB19C83B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2622" y="1769046"/>
            <a:ext cx="240497" cy="258395"/>
          </a:xfrm>
          <a:prstGeom prst="rect">
            <a:avLst/>
          </a:prstGeom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675DE61-C30F-4CAE-B056-D968CA8C7E26}"/>
              </a:ext>
            </a:extLst>
          </p:cNvPr>
          <p:cNvSpPr>
            <a:spLocks/>
          </p:cNvSpPr>
          <p:nvPr/>
        </p:nvSpPr>
        <p:spPr bwMode="auto">
          <a:xfrm rot="5400000">
            <a:off x="3350014" y="152057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Helvetica Neue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B538AA-65B0-4AA2-99E9-7F0E635F536D}"/>
              </a:ext>
            </a:extLst>
          </p:cNvPr>
          <p:cNvSpPr txBox="1"/>
          <p:nvPr/>
        </p:nvSpPr>
        <p:spPr>
          <a:xfrm>
            <a:off x="1365471" y="1478133"/>
            <a:ext cx="1885612" cy="426368"/>
          </a:xfrm>
          <a:prstGeom prst="rect">
            <a:avLst/>
          </a:prstGeom>
          <a:solidFill>
            <a:srgbClr val="585858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F1F80-B377-4131-84D1-D4A127F3B611}"/>
              </a:ext>
            </a:extLst>
          </p:cNvPr>
          <p:cNvSpPr txBox="1"/>
          <p:nvPr/>
        </p:nvSpPr>
        <p:spPr>
          <a:xfrm>
            <a:off x="3573437" y="147813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1E93C3-B956-429E-8CD8-79E80D1E0221}"/>
              </a:ext>
            </a:extLst>
          </p:cNvPr>
          <p:cNvSpPr txBox="1"/>
          <p:nvPr/>
        </p:nvSpPr>
        <p:spPr>
          <a:xfrm>
            <a:off x="5781403" y="147813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098C6B-4980-4826-B9C2-C120D045270C}"/>
              </a:ext>
            </a:extLst>
          </p:cNvPr>
          <p:cNvSpPr txBox="1"/>
          <p:nvPr/>
        </p:nvSpPr>
        <p:spPr>
          <a:xfrm>
            <a:off x="7989369" y="147813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DB462-5E4D-4DB5-AE24-1EE365B5CFF9}"/>
              </a:ext>
            </a:extLst>
          </p:cNvPr>
          <p:cNvSpPr txBox="1"/>
          <p:nvPr/>
        </p:nvSpPr>
        <p:spPr>
          <a:xfrm>
            <a:off x="10197335" y="1478133"/>
            <a:ext cx="1885612" cy="426368"/>
          </a:xfrm>
          <a:prstGeom prst="rect">
            <a:avLst/>
          </a:prstGeom>
          <a:solidFill>
            <a:srgbClr val="C63044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#5</a:t>
            </a:r>
            <a:endParaRPr kumimoji="0" lang="en-GB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pitchFamily="-1" charset="-128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C1FBAE-12D0-4352-B109-A1573DC34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9367" y="1752676"/>
            <a:ext cx="240497" cy="258395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06FA07DA-237B-4CD0-A0A4-2111FCB63C68}"/>
              </a:ext>
            </a:extLst>
          </p:cNvPr>
          <p:cNvSpPr>
            <a:spLocks/>
          </p:cNvSpPr>
          <p:nvPr/>
        </p:nvSpPr>
        <p:spPr bwMode="auto">
          <a:xfrm rot="5400000">
            <a:off x="5556759" y="150420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Helvetica Neue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5CDE15-8AAD-48A6-88B7-E8DECA5B06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7943" y="1769046"/>
            <a:ext cx="240497" cy="258395"/>
          </a:xfrm>
          <a:prstGeom prst="rect">
            <a:avLst/>
          </a:prstGeom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5A2D285-969F-41FF-A651-CB4873ECDB53}"/>
              </a:ext>
            </a:extLst>
          </p:cNvPr>
          <p:cNvSpPr>
            <a:spLocks/>
          </p:cNvSpPr>
          <p:nvPr/>
        </p:nvSpPr>
        <p:spPr bwMode="auto">
          <a:xfrm rot="5400000">
            <a:off x="7765335" y="152057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Helvetica Neue Ligh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AF571A-E3E5-4681-9984-02413ECC83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5909" y="1769046"/>
            <a:ext cx="240497" cy="258395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995D1170-80E8-4EB6-A5BA-EAD1B9EADEB6}"/>
              </a:ext>
            </a:extLst>
          </p:cNvPr>
          <p:cNvSpPr>
            <a:spLocks/>
          </p:cNvSpPr>
          <p:nvPr/>
        </p:nvSpPr>
        <p:spPr bwMode="auto">
          <a:xfrm rot="5400000">
            <a:off x="9973301" y="152057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Helvetica Neue Ligh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143A20-473E-4AAE-ACDA-C1885CFA36AA}"/>
              </a:ext>
            </a:extLst>
          </p:cNvPr>
          <p:cNvSpPr/>
          <p:nvPr/>
        </p:nvSpPr>
        <p:spPr>
          <a:xfrm>
            <a:off x="1387652" y="543273"/>
            <a:ext cx="1289849" cy="599641"/>
          </a:xfrm>
          <a:prstGeom prst="rect">
            <a:avLst/>
          </a:prstGeom>
          <a:solidFill>
            <a:srgbClr val="DEB3A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marL="387341" marR="0" lvl="0" indent="-387341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CURRENT </a:t>
            </a:r>
          </a:p>
        </p:txBody>
      </p:sp>
      <p:pic>
        <p:nvPicPr>
          <p:cNvPr id="19" name="Graphic 18" descr="Watch">
            <a:extLst>
              <a:ext uri="{FF2B5EF4-FFF2-40B4-BE49-F238E27FC236}">
                <a16:creationId xmlns:a16="http://schemas.microsoft.com/office/drawing/2014/main" id="{146D51D0-2E17-4E7E-BBB8-C3D704693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5182" y="557545"/>
            <a:ext cx="266705" cy="27673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0D641BD-2480-4263-A69F-B43A2B83591D}"/>
              </a:ext>
            </a:extLst>
          </p:cNvPr>
          <p:cNvSpPr/>
          <p:nvPr/>
        </p:nvSpPr>
        <p:spPr>
          <a:xfrm>
            <a:off x="6880292" y="513421"/>
            <a:ext cx="1297463" cy="629493"/>
          </a:xfrm>
          <a:prstGeom prst="rect">
            <a:avLst/>
          </a:prstGeom>
          <a:solidFill>
            <a:srgbClr val="A0B26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marL="387341" marR="0" lvl="0" indent="-387341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DESIRED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DA61AE-03DB-40C7-8147-9714CE3C8967}"/>
              </a:ext>
            </a:extLst>
          </p:cNvPr>
          <p:cNvSpPr/>
          <p:nvPr/>
        </p:nvSpPr>
        <p:spPr>
          <a:xfrm>
            <a:off x="8175899" y="543981"/>
            <a:ext cx="3893769" cy="611694"/>
          </a:xfrm>
          <a:prstGeom prst="rect">
            <a:avLst/>
          </a:prstGeom>
          <a:solidFill>
            <a:srgbClr val="A0B266">
              <a:lumMod val="20000"/>
              <a:lumOff val="80000"/>
              <a:alpha val="8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116413" marR="0" lvl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Behaviour: 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Use 1st line in bio-naïve.</a:t>
            </a:r>
            <a:r>
              <a:rPr kumimoji="0" lang="en-GB" sz="800" b="0" i="0" u="none" strike="noStrike" kern="0" cap="none" spc="0" normalizeH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 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Uses JYSELECA  as their advanced treatment of choice.</a:t>
            </a:r>
          </a:p>
          <a:p>
            <a:pPr marL="116413" marR="0" lvl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GB" sz="800" b="1" kern="0">
                <a:solidFill>
                  <a:srgbClr val="717471">
                    <a:lumMod val="75000"/>
                  </a:srgbClr>
                </a:solidFill>
                <a:latin typeface="Tahoma"/>
                <a:cs typeface="Arial" panose="020B0604020202020204" pitchFamily="34" charset="0"/>
              </a:rPr>
              <a:t>Belief</a:t>
            </a:r>
            <a:r>
              <a:rPr lang="en-GB" sz="800" kern="0">
                <a:solidFill>
                  <a:srgbClr val="717471">
                    <a:lumMod val="75000"/>
                  </a:srgbClr>
                </a:solidFill>
                <a:latin typeface="Tahoma"/>
                <a:cs typeface="Arial" panose="020B0604020202020204" pitchFamily="34" charset="0"/>
              </a:rPr>
              <a:t>: I am confident that JYSELECA is the right solution b/c of efficacy/safety and convenience. I have candidates to trial JYSELECA first-line.</a:t>
            </a:r>
            <a:endParaRPr kumimoji="0" lang="en-GB" sz="800" b="0" i="0" u="none" strike="noStrike" kern="0" cap="none" spc="0" normalizeH="0" baseline="0" noProof="0">
              <a:ln>
                <a:noFill/>
              </a:ln>
              <a:solidFill>
                <a:srgbClr val="717471">
                  <a:lumMod val="75000"/>
                </a:srgbClr>
              </a:solidFill>
              <a:effectLst/>
              <a:uLnTx/>
              <a:uFillTx/>
              <a:latin typeface="Tahoma"/>
              <a:ea typeface="+mn-ea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2D3A026-9814-49A1-960A-3FD72F4603D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FFF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35539" y="593933"/>
            <a:ext cx="265365" cy="26536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36542F8-2BCE-419C-A3BA-FB8DB765B49B}"/>
              </a:ext>
            </a:extLst>
          </p:cNvPr>
          <p:cNvSpPr/>
          <p:nvPr/>
        </p:nvSpPr>
        <p:spPr>
          <a:xfrm>
            <a:off x="2685130" y="546020"/>
            <a:ext cx="3632658" cy="599642"/>
          </a:xfrm>
          <a:prstGeom prst="rect">
            <a:avLst/>
          </a:prstGeom>
          <a:solidFill>
            <a:srgbClr val="DEB3A8">
              <a:lumMod val="50000"/>
              <a:alpha val="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EB3A8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Behaviour: 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Use JAKs for a limited number of patients and use steroids for quick symptom relief &amp; </a:t>
            </a:r>
            <a:r>
              <a:rPr kumimoji="0" lang="en-GB" sz="800" b="0" i="0" u="none" strike="noStrike" kern="0" cap="none" spc="0" normalizeH="0" baseline="0" noProof="0" err="1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QoL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EB3A8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lang="en-GB" sz="800" b="1" kern="0">
                <a:solidFill>
                  <a:srgbClr val="DEB3A8">
                    <a:lumMod val="50000"/>
                  </a:srgbClr>
                </a:solidFill>
                <a:latin typeface="Tahoma"/>
                <a:ea typeface="Helvetica Neue Light"/>
                <a:cs typeface="Arial" panose="020B0604020202020204" pitchFamily="34" charset="0"/>
              </a:rPr>
              <a:t>Belief:  </a:t>
            </a:r>
            <a:r>
              <a:rPr kumimoji="0" lang="en-GB" sz="80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Top-down approach is optimal.</a:t>
            </a:r>
            <a:r>
              <a:rPr kumimoji="0" lang="en-GB" sz="800" i="0" u="none" strike="noStrike" kern="0" cap="none" spc="0" normalizeH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 </a:t>
            </a:r>
            <a:r>
              <a:rPr kumimoji="0" lang="en-GB" sz="80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 Patient preference is important</a:t>
            </a:r>
            <a:r>
              <a:rPr lang="en-GB" sz="800" kern="0">
                <a:solidFill>
                  <a:srgbClr val="DEB3A8">
                    <a:lumMod val="50000"/>
                  </a:srgbClr>
                </a:solidFill>
                <a:latin typeface="Tahoma"/>
                <a:ea typeface="Helvetica Neue Light"/>
                <a:cs typeface="Arial" panose="020B0604020202020204" pitchFamily="34" charset="0"/>
              </a:rPr>
              <a:t>. </a:t>
            </a:r>
            <a:r>
              <a:rPr kumimoji="0" lang="en-GB" sz="80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Excited about the JAK-STAT pathway.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501359-DAEB-4856-9CB7-2643F2A726B3}"/>
              </a:ext>
            </a:extLst>
          </p:cNvPr>
          <p:cNvSpPr txBox="1"/>
          <p:nvPr/>
        </p:nvSpPr>
        <p:spPr>
          <a:xfrm>
            <a:off x="113756" y="641992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Behaviour Change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5CF336-FA55-4920-9B32-70A27D0D8BD3}"/>
              </a:ext>
            </a:extLst>
          </p:cNvPr>
          <p:cNvSpPr txBox="1"/>
          <p:nvPr/>
        </p:nvSpPr>
        <p:spPr>
          <a:xfrm>
            <a:off x="46420" y="1417461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Adoption Stage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EB4B4B-5C40-4FCC-BE60-FCD997BE3B02}"/>
              </a:ext>
            </a:extLst>
          </p:cNvPr>
          <p:cNvSpPr txBox="1"/>
          <p:nvPr/>
        </p:nvSpPr>
        <p:spPr>
          <a:xfrm>
            <a:off x="1372844" y="1216523"/>
            <a:ext cx="18550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 b="1">
                <a:solidFill>
                  <a:srgbClr val="00463E"/>
                </a:solidFill>
                <a:latin typeface="Tahoma"/>
              </a:rPr>
              <a:t>Current</a:t>
            </a:r>
            <a:endParaRPr kumimoji="0" lang="en-GB" sz="1100" b="1" i="0" u="none" strike="noStrike" kern="1200" cap="none" spc="0" normalizeH="0" baseline="0" noProof="0">
              <a:ln>
                <a:noFill/>
              </a:ln>
              <a:solidFill>
                <a:srgbClr val="00463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507361-4668-47C4-B638-DD151825387B}"/>
              </a:ext>
            </a:extLst>
          </p:cNvPr>
          <p:cNvSpPr txBox="1"/>
          <p:nvPr/>
        </p:nvSpPr>
        <p:spPr>
          <a:xfrm>
            <a:off x="3922016" y="1216523"/>
            <a:ext cx="12257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Try JYSELECA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0F49DA-9F5F-4039-A628-89559720E43D}"/>
              </a:ext>
            </a:extLst>
          </p:cNvPr>
          <p:cNvSpPr txBox="1"/>
          <p:nvPr/>
        </p:nvSpPr>
        <p:spPr>
          <a:xfrm>
            <a:off x="5796290" y="1216522"/>
            <a:ext cx="18376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Ask all Patients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9A35C6-1BBD-460C-9D75-63125215463C}"/>
              </a:ext>
            </a:extLst>
          </p:cNvPr>
          <p:cNvSpPr txBox="1"/>
          <p:nvPr/>
        </p:nvSpPr>
        <p:spPr>
          <a:xfrm>
            <a:off x="7983201" y="1216523"/>
            <a:ext cx="18376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Use 2</a:t>
            </a:r>
            <a:r>
              <a:rPr kumimoji="0" lang="en-GB" sz="1100" b="1" i="0" u="none" strike="noStrike" kern="1200" cap="none" spc="0" normalizeH="0" baseline="3000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nd</a:t>
            </a: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Line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211ECC-A6F8-43B2-B7D8-942CE0B6A381}"/>
              </a:ext>
            </a:extLst>
          </p:cNvPr>
          <p:cNvSpPr txBox="1"/>
          <p:nvPr/>
        </p:nvSpPr>
        <p:spPr>
          <a:xfrm>
            <a:off x="10202296" y="1200434"/>
            <a:ext cx="18376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Use 1</a:t>
            </a:r>
            <a:r>
              <a:rPr kumimoji="0" lang="en-GB" sz="1100" b="1" i="0" u="none" strike="noStrike" kern="1200" cap="none" spc="0" normalizeH="0" baseline="3000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st</a:t>
            </a: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line in bio-naive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31C14A4-85CF-42E3-8E4E-B355782B6737}"/>
              </a:ext>
            </a:extLst>
          </p:cNvPr>
          <p:cNvSpPr txBox="1"/>
          <p:nvPr/>
        </p:nvSpPr>
        <p:spPr>
          <a:xfrm>
            <a:off x="282372" y="2135631"/>
            <a:ext cx="1289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Messages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78DEBAC-CC8E-4C61-BD68-0E204AD26EAD}"/>
              </a:ext>
            </a:extLst>
          </p:cNvPr>
          <p:cNvSpPr txBox="1"/>
          <p:nvPr/>
        </p:nvSpPr>
        <p:spPr>
          <a:xfrm>
            <a:off x="285460" y="4528860"/>
            <a:ext cx="2685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Message Source / Channel</a:t>
            </a:r>
          </a:p>
        </p:txBody>
      </p:sp>
      <p:sp>
        <p:nvSpPr>
          <p:cNvPr id="71" name="Arrow: Up 70">
            <a:extLst>
              <a:ext uri="{FF2B5EF4-FFF2-40B4-BE49-F238E27FC236}">
                <a16:creationId xmlns:a16="http://schemas.microsoft.com/office/drawing/2014/main" id="{90B97B70-6D9A-4DEB-AFE0-6805D77C3373}"/>
              </a:ext>
            </a:extLst>
          </p:cNvPr>
          <p:cNvSpPr/>
          <p:nvPr/>
        </p:nvSpPr>
        <p:spPr>
          <a:xfrm rot="5400000">
            <a:off x="6354980" y="523917"/>
            <a:ext cx="378549" cy="672075"/>
          </a:xfrm>
          <a:prstGeom prst="upArrow">
            <a:avLst/>
          </a:prstGeom>
          <a:gradFill>
            <a:gsLst>
              <a:gs pos="0">
                <a:srgbClr val="7B8C46"/>
              </a:gs>
              <a:gs pos="59000">
                <a:srgbClr val="F7F2F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989A992-3EC2-2943-A75B-C4528E6C1E56}"/>
              </a:ext>
            </a:extLst>
          </p:cNvPr>
          <p:cNvSpPr/>
          <p:nvPr/>
        </p:nvSpPr>
        <p:spPr bwMode="auto">
          <a:xfrm>
            <a:off x="3598283" y="2130354"/>
            <a:ext cx="1885612" cy="238827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ts val="1000"/>
              </a:lnSpc>
              <a:spcBef>
                <a:spcPts val="600"/>
              </a:spcBef>
              <a:buClr>
                <a:srgbClr val="C50F3C"/>
              </a:buClr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Efficacy Messaging Objective:</a:t>
            </a:r>
            <a:r>
              <a:rPr kumimoji="0" lang="en-GB" sz="80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lang="en-GB" sz="800">
                <a:solidFill>
                  <a:srgbClr val="00463E"/>
                </a:solidFill>
              </a:rPr>
              <a:t>Focus on rapid symptom relief, </a:t>
            </a:r>
            <a:br>
              <a:rPr lang="en-GB" sz="800">
                <a:solidFill>
                  <a:srgbClr val="00463E"/>
                </a:solidFill>
              </a:rPr>
            </a:br>
            <a:r>
              <a:rPr lang="en-GB" sz="800">
                <a:solidFill>
                  <a:srgbClr val="00463E"/>
                </a:solidFill>
              </a:rPr>
              <a:t>sustained efficacy and </a:t>
            </a:r>
            <a:r>
              <a:rPr lang="en-GB" sz="800" err="1">
                <a:solidFill>
                  <a:srgbClr val="00463E"/>
                </a:solidFill>
              </a:rPr>
              <a:t>QoL</a:t>
            </a:r>
            <a:r>
              <a:rPr lang="en-GB" sz="800">
                <a:solidFill>
                  <a:srgbClr val="00463E"/>
                </a:solidFill>
              </a:rPr>
              <a:t> improvements</a:t>
            </a:r>
          </a:p>
          <a:p>
            <a:pPr marR="0" lvl="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tabLst/>
              <a:defRPr/>
            </a:pPr>
            <a:r>
              <a:rPr lang="en-US" sz="800" b="1">
                <a:solidFill>
                  <a:srgbClr val="00463E"/>
                </a:solidFill>
              </a:rPr>
              <a:t>Detailed Messaging: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It’s time for JYSELECA, a 2</a:t>
            </a:r>
            <a:r>
              <a:rPr kumimoji="0" lang="en-US" sz="800" b="0" i="0" u="none" strike="noStrike" kern="1200" cap="none" spc="0" normalizeH="0" baseline="3000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nd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 generation, once-daily, oral JAK inhibitor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Rapid reduction in the frequency of bloody diarrhea</a:t>
            </a:r>
            <a:r>
              <a:rPr lang="en-US" sz="800">
                <a:solidFill>
                  <a:srgbClr val="00463E"/>
                </a:solidFill>
              </a:rPr>
              <a:t>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as early as week 2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Mucosal healing with a significant reduction in rectal bleeding and stool frequency at week 10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JYSELECA could help patients return to their normal lives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86D9EA3-8EAE-0849-9572-8DE758CC2CAC}"/>
              </a:ext>
            </a:extLst>
          </p:cNvPr>
          <p:cNvSpPr/>
          <p:nvPr/>
        </p:nvSpPr>
        <p:spPr bwMode="auto">
          <a:xfrm>
            <a:off x="5816173" y="2132182"/>
            <a:ext cx="1837643" cy="238485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1000"/>
              </a:lnSpc>
              <a:spcBef>
                <a:spcPts val="600"/>
              </a:spcBef>
              <a:buClr>
                <a:srgbClr val="C50F3C"/>
              </a:buClr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Convenience Messaging</a:t>
            </a:r>
            <a:r>
              <a:rPr kumimoji="0" lang="en-US" sz="800" b="1" i="0" u="none" strike="noStrike" kern="1200" cap="none" spc="0" normalizeH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 Objective: </a:t>
            </a:r>
            <a:r>
              <a:rPr lang="en-US" sz="800" kern="0">
                <a:solidFill>
                  <a:srgbClr val="00463E"/>
                </a:solidFill>
                <a:ea typeface="Arial" charset="0"/>
                <a:cs typeface="Arial" charset="0"/>
              </a:rPr>
              <a:t> Highlight simplicity for the patient that is above and beyond once-daily oral</a:t>
            </a:r>
          </a:p>
          <a:p>
            <a:pPr>
              <a:lnSpc>
                <a:spcPts val="1000"/>
              </a:lnSpc>
              <a:spcBef>
                <a:spcPts val="600"/>
              </a:spcBef>
              <a:buClr>
                <a:srgbClr val="C50F3C"/>
              </a:buClr>
              <a:defRPr/>
            </a:pPr>
            <a:r>
              <a:rPr lang="en-US" sz="800" b="1">
                <a:solidFill>
                  <a:srgbClr val="00463E"/>
                </a:solidFill>
              </a:rPr>
              <a:t>Detailed Messaging:</a:t>
            </a:r>
          </a:p>
          <a:p>
            <a:pPr marL="171450" indent="-171450">
              <a:lnSpc>
                <a:spcPts val="1000"/>
              </a:lnSpc>
              <a:spcBef>
                <a:spcPts val="200"/>
              </a:spcBef>
              <a:buClr>
                <a:srgbClr val="C50F3C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Side effects/therapeutic drug monitoring &amp; parenteral/sub-cutaneous  administration are </a:t>
            </a:r>
            <a:b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factors contributing to the burden of UC treatment </a:t>
            </a:r>
            <a:b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for some patients</a:t>
            </a:r>
          </a:p>
          <a:p>
            <a:pPr marL="171450" indent="-171450">
              <a:lnSpc>
                <a:spcPts val="1000"/>
              </a:lnSpc>
              <a:spcBef>
                <a:spcPts val="200"/>
              </a:spcBef>
              <a:buClr>
                <a:srgbClr val="C50F3C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JYSELECA is a simple once-daily 200-mg oral tablet</a:t>
            </a:r>
          </a:p>
          <a:p>
            <a:pPr marL="171450" indent="-171450">
              <a:lnSpc>
                <a:spcPts val="1000"/>
              </a:lnSpc>
              <a:spcBef>
                <a:spcPts val="200"/>
              </a:spcBef>
              <a:buClr>
                <a:srgbClr val="C50F3C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Same dose for induction and maintenance</a:t>
            </a:r>
          </a:p>
          <a:p>
            <a:pPr marL="171450" indent="-171450">
              <a:lnSpc>
                <a:spcPts val="1000"/>
              </a:lnSpc>
              <a:spcBef>
                <a:spcPts val="200"/>
              </a:spcBef>
              <a:buClr>
                <a:srgbClr val="C50F3C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Minimal monitoring</a:t>
            </a:r>
          </a:p>
          <a:p>
            <a:pPr marL="171450" indent="-171450">
              <a:lnSpc>
                <a:spcPts val="1000"/>
              </a:lnSpc>
              <a:spcBef>
                <a:spcPts val="200"/>
              </a:spcBef>
              <a:buClr>
                <a:srgbClr val="C50F3C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No immunogenicity and TDM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5FCBD22-D8A2-3744-AFAF-169BCEF2005E}"/>
              </a:ext>
            </a:extLst>
          </p:cNvPr>
          <p:cNvSpPr/>
          <p:nvPr/>
        </p:nvSpPr>
        <p:spPr bwMode="auto">
          <a:xfrm>
            <a:off x="8008046" y="2128485"/>
            <a:ext cx="1837643" cy="238827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ts val="1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800" b="1">
                <a:solidFill>
                  <a:srgbClr val="00463E"/>
                </a:solidFill>
              </a:rPr>
              <a:t>Safety Messaging Objective: </a:t>
            </a:r>
            <a:r>
              <a:rPr lang="en-US" sz="800">
                <a:solidFill>
                  <a:srgbClr val="00463E"/>
                </a:solidFill>
              </a:rPr>
              <a:t>Address any potential safety concerns and be reassured of the simple choice</a:t>
            </a:r>
          </a:p>
          <a:p>
            <a:pPr fontAlgn="auto">
              <a:lnSpc>
                <a:spcPts val="1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800" b="1" kern="0">
                <a:solidFill>
                  <a:srgbClr val="00463E"/>
                </a:solidFill>
                <a:cs typeface="Arial" charset="0"/>
              </a:rPr>
              <a:t>Detailed Messaging</a:t>
            </a:r>
            <a:endParaRPr lang="en-US" sz="800" b="1">
              <a:solidFill>
                <a:srgbClr val="00463E"/>
              </a:solidFill>
            </a:endParaRPr>
          </a:p>
          <a:p>
            <a:pPr marL="171450" indent="-171450" fontAlgn="auto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800">
                <a:solidFill>
                  <a:srgbClr val="00463E"/>
                </a:solidFill>
              </a:rPr>
              <a:t>JYSELECA is a JAK1-preferential inhibitor with &gt;5x potency for JAK1 over other JAK isoforms</a:t>
            </a:r>
          </a:p>
          <a:p>
            <a:pPr marL="171450" indent="-171450" fontAlgn="auto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Demonstrated safety and tolerability profile in UC studies</a:t>
            </a:r>
          </a:p>
          <a:p>
            <a:pPr marL="171450" indent="-171450" fontAlgn="auto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Low rates of special interest </a:t>
            </a:r>
            <a:r>
              <a:rPr kumimoji="0" lang="en-US" sz="800" b="0" i="0" u="none" strike="noStrike" kern="1200" cap="none" spc="0" normalizeH="0" baseline="0" noProof="0" err="1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Aes</a:t>
            </a:r>
            <a:endParaRPr lang="en-US" sz="800">
              <a:solidFill>
                <a:srgbClr val="00463E"/>
              </a:solidFill>
            </a:endParaRPr>
          </a:p>
          <a:p>
            <a:pPr marL="171450" indent="-171450" fontAlgn="auto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Low rates of serious AEs similar to placebo &amp; low discontinuation rates (&lt;5%)</a:t>
            </a:r>
          </a:p>
          <a:p>
            <a:pPr marL="171450" indent="-171450" fontAlgn="auto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800" err="1">
                <a:solidFill>
                  <a:srgbClr val="00463E"/>
                </a:solidFill>
              </a:rPr>
              <a:t>Jyseleca</a:t>
            </a:r>
            <a:r>
              <a:rPr lang="en-US" sz="800">
                <a:solidFill>
                  <a:srgbClr val="00463E"/>
                </a:solidFill>
              </a:rPr>
              <a:t> is the simple solution for you and your patients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463E"/>
              </a:solidFill>
              <a:effectLst/>
              <a:uLnTx/>
              <a:uFillTx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C99A9D1-4A9C-1946-AABD-3D330F17836D}"/>
              </a:ext>
            </a:extLst>
          </p:cNvPr>
          <p:cNvSpPr/>
          <p:nvPr/>
        </p:nvSpPr>
        <p:spPr bwMode="auto">
          <a:xfrm>
            <a:off x="10222180" y="2139782"/>
            <a:ext cx="1837643" cy="238827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800" b="1">
                <a:solidFill>
                  <a:srgbClr val="00463E"/>
                </a:solidFill>
              </a:rPr>
              <a:t>Affirm positive experiences </a:t>
            </a:r>
            <a:r>
              <a:rPr lang="en-GB" sz="800">
                <a:solidFill>
                  <a:srgbClr val="00463E"/>
                </a:solidFill>
              </a:rPr>
              <a:t>with JYSELECA and support use as advanced treatment of choice.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800" b="1">
                <a:solidFill>
                  <a:srgbClr val="00463E"/>
                </a:solidFill>
              </a:rPr>
              <a:t>Identify potential advocates </a:t>
            </a:r>
            <a:r>
              <a:rPr lang="en-GB" sz="800">
                <a:solidFill>
                  <a:srgbClr val="00463E"/>
                </a:solidFill>
              </a:rPr>
              <a:t>and influencers.</a:t>
            </a:r>
          </a:p>
        </p:txBody>
      </p:sp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4664F985-2EFB-412B-B229-307E67E5E1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2908" y="19923"/>
            <a:ext cx="530917" cy="512064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B7E13DA-9A21-465A-A7CB-C45335B5EA8D}"/>
              </a:ext>
            </a:extLst>
          </p:cNvPr>
          <p:cNvSpPr/>
          <p:nvPr/>
        </p:nvSpPr>
        <p:spPr>
          <a:xfrm>
            <a:off x="10222180" y="84014"/>
            <a:ext cx="1216697" cy="38783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>
              <a:defRPr/>
            </a:pPr>
            <a:r>
              <a:rPr lang="en-GB" sz="798" b="1">
                <a:solidFill>
                  <a:srgbClr val="C00000"/>
                </a:solidFill>
                <a:latin typeface="Arial" panose="020B0604020202020204"/>
              </a:rPr>
              <a:t>PATIENT FIRST</a:t>
            </a:r>
          </a:p>
          <a:p>
            <a:pPr algn="ctr" defTabSz="912505">
              <a:defRPr/>
            </a:pPr>
            <a:r>
              <a:rPr lang="en-GB" sz="798">
                <a:solidFill>
                  <a:srgbClr val="C00000"/>
                </a:solidFill>
                <a:latin typeface="Arial" panose="020B0604020202020204"/>
              </a:rPr>
              <a:t>(2 of 2)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DA4A6BD-1AF1-4E75-AF45-55512A364A3C}"/>
              </a:ext>
            </a:extLst>
          </p:cNvPr>
          <p:cNvSpPr/>
          <p:nvPr/>
        </p:nvSpPr>
        <p:spPr bwMode="auto">
          <a:xfrm>
            <a:off x="3608898" y="4564808"/>
            <a:ext cx="1925930" cy="216888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463E"/>
                </a:solidFill>
              </a:rPr>
              <a:t>TS - </a:t>
            </a:r>
            <a:r>
              <a:rPr lang="en-GB" sz="900" err="1">
                <a:solidFill>
                  <a:srgbClr val="00463E"/>
                </a:solidFill>
              </a:rPr>
              <a:t>eDA</a:t>
            </a:r>
            <a:r>
              <a:rPr lang="en-GB" sz="900">
                <a:solidFill>
                  <a:srgbClr val="00463E"/>
                </a:solidFill>
              </a:rPr>
              <a:t> efficacy pages &amp; leave behind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463E"/>
                </a:solidFill>
              </a:rPr>
              <a:t>Email - PF 1 RTE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463E"/>
                </a:solidFill>
              </a:rPr>
              <a:t>Media - PF 1 banner ad and email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463E"/>
                </a:solidFill>
              </a:rPr>
              <a:t>Media - PF 1 journal ad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463E"/>
                </a:solidFill>
              </a:rPr>
              <a:t>Web - JYSELECA HCP Portal</a:t>
            </a: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463E"/>
                </a:solidFill>
              </a:rPr>
              <a:t>PF self-led DA</a:t>
            </a: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463E"/>
                </a:solidFill>
              </a:rPr>
              <a:t>FAQ Podcasts</a:t>
            </a: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463E"/>
                </a:solidFill>
              </a:rPr>
              <a:t>Real life patient cases (bio-naïve)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463E"/>
                </a:solidFill>
              </a:rPr>
              <a:t>Conference - Exhibition Booth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463E"/>
                </a:solidFill>
              </a:rPr>
              <a:t>Medical affairs activities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149F32E-2904-45EB-8937-88D3449253C8}"/>
              </a:ext>
            </a:extLst>
          </p:cNvPr>
          <p:cNvSpPr/>
          <p:nvPr/>
        </p:nvSpPr>
        <p:spPr bwMode="auto">
          <a:xfrm>
            <a:off x="5816865" y="4564808"/>
            <a:ext cx="1879442" cy="216888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463E"/>
                </a:solidFill>
              </a:rPr>
              <a:t>TS - </a:t>
            </a:r>
            <a:r>
              <a:rPr lang="en-GB" sz="900" err="1">
                <a:solidFill>
                  <a:srgbClr val="00463E"/>
                </a:solidFill>
              </a:rPr>
              <a:t>eDA</a:t>
            </a:r>
            <a:r>
              <a:rPr lang="en-GB" sz="900">
                <a:solidFill>
                  <a:srgbClr val="00463E"/>
                </a:solidFill>
              </a:rPr>
              <a:t> convenience pages &amp; leave behind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463E"/>
                </a:solidFill>
              </a:rPr>
              <a:t>Email - PF 2 RTE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463E"/>
                </a:solidFill>
              </a:rPr>
              <a:t>Media - PF 2 banner ad and email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463E"/>
                </a:solidFill>
              </a:rPr>
              <a:t>Media - PF 2 journal ad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463E"/>
                </a:solidFill>
              </a:rPr>
              <a:t>Web - JYSELECA HCP Portal</a:t>
            </a: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463E"/>
                </a:solidFill>
              </a:rPr>
              <a:t>PF self-led DA</a:t>
            </a: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463E"/>
                </a:solidFill>
              </a:rPr>
              <a:t>Patient brochure</a:t>
            </a: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463E"/>
                </a:solidFill>
              </a:rPr>
              <a:t>Real life patient cases (bio-naïve)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463E"/>
                </a:solidFill>
              </a:rPr>
              <a:t>Conference - Exhibition Booth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463E"/>
                </a:solidFill>
              </a:rPr>
              <a:t>Medical affairs activities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5EC63B4-C1A1-4494-95C5-E7BAA0FF3628}"/>
              </a:ext>
            </a:extLst>
          </p:cNvPr>
          <p:cNvSpPr/>
          <p:nvPr/>
        </p:nvSpPr>
        <p:spPr bwMode="auto">
          <a:xfrm>
            <a:off x="8018662" y="4564808"/>
            <a:ext cx="1891780" cy="216888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463E"/>
                </a:solidFill>
              </a:rPr>
              <a:t>TS – </a:t>
            </a:r>
            <a:r>
              <a:rPr lang="en-GB" sz="900" err="1">
                <a:solidFill>
                  <a:srgbClr val="00463E"/>
                </a:solidFill>
              </a:rPr>
              <a:t>eDA</a:t>
            </a:r>
            <a:r>
              <a:rPr lang="en-GB" sz="900">
                <a:solidFill>
                  <a:srgbClr val="00463E"/>
                </a:solidFill>
              </a:rPr>
              <a:t> safety pages &amp; leave behind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463E"/>
                </a:solidFill>
              </a:rPr>
              <a:t>Email – PF 3 RTE 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463E"/>
                </a:solidFill>
              </a:rPr>
              <a:t>Media – PF 3 banner ad and email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463E"/>
                </a:solidFill>
              </a:rPr>
              <a:t>Media – PF 3 journal ad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463E"/>
                </a:solidFill>
              </a:rPr>
              <a:t>Web – JYSELECA HCP Portal</a:t>
            </a: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463E"/>
                </a:solidFill>
              </a:rPr>
              <a:t>PF self-led DA</a:t>
            </a: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463E"/>
                </a:solidFill>
              </a:rPr>
              <a:t>MOA video</a:t>
            </a: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463E"/>
                </a:solidFill>
              </a:rPr>
              <a:t>RMM</a:t>
            </a: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463E"/>
                </a:solidFill>
              </a:rPr>
              <a:t>FAQ Podcasts</a:t>
            </a: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463E"/>
                </a:solidFill>
              </a:rPr>
              <a:t>Real life patient cases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463E"/>
                </a:solidFill>
              </a:rPr>
              <a:t>Conference - Exhibition Booth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463E"/>
                </a:solidFill>
              </a:rPr>
              <a:t>Medical affairs activities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defRPr/>
            </a:pPr>
            <a:endParaRPr lang="en-GB" sz="900">
              <a:solidFill>
                <a:srgbClr val="00463E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defRPr/>
            </a:pPr>
            <a:endParaRPr lang="en-GB" sz="900">
              <a:solidFill>
                <a:srgbClr val="00463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872388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12846A-5C59-413B-AAA1-96FB19C83B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2622" y="1769046"/>
            <a:ext cx="240497" cy="258395"/>
          </a:xfrm>
          <a:prstGeom prst="rect">
            <a:avLst/>
          </a:prstGeom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675DE61-C30F-4CAE-B056-D968CA8C7E26}"/>
              </a:ext>
            </a:extLst>
          </p:cNvPr>
          <p:cNvSpPr>
            <a:spLocks/>
          </p:cNvSpPr>
          <p:nvPr/>
        </p:nvSpPr>
        <p:spPr bwMode="auto">
          <a:xfrm rot="5400000">
            <a:off x="3350014" y="152057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Helvetica Neue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B538AA-65B0-4AA2-99E9-7F0E635F536D}"/>
              </a:ext>
            </a:extLst>
          </p:cNvPr>
          <p:cNvSpPr txBox="1"/>
          <p:nvPr/>
        </p:nvSpPr>
        <p:spPr>
          <a:xfrm>
            <a:off x="1365471" y="1478133"/>
            <a:ext cx="1885612" cy="426368"/>
          </a:xfrm>
          <a:prstGeom prst="rect">
            <a:avLst/>
          </a:prstGeom>
          <a:solidFill>
            <a:srgbClr val="585858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F1F80-B377-4131-84D1-D4A127F3B611}"/>
              </a:ext>
            </a:extLst>
          </p:cNvPr>
          <p:cNvSpPr txBox="1"/>
          <p:nvPr/>
        </p:nvSpPr>
        <p:spPr>
          <a:xfrm>
            <a:off x="3573437" y="147813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1E93C3-B956-429E-8CD8-79E80D1E0221}"/>
              </a:ext>
            </a:extLst>
          </p:cNvPr>
          <p:cNvSpPr txBox="1"/>
          <p:nvPr/>
        </p:nvSpPr>
        <p:spPr>
          <a:xfrm>
            <a:off x="5781403" y="147813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098C6B-4980-4826-B9C2-C120D045270C}"/>
              </a:ext>
            </a:extLst>
          </p:cNvPr>
          <p:cNvSpPr txBox="1"/>
          <p:nvPr/>
        </p:nvSpPr>
        <p:spPr>
          <a:xfrm>
            <a:off x="7989369" y="147813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DB462-5E4D-4DB5-AE24-1EE365B5CFF9}"/>
              </a:ext>
            </a:extLst>
          </p:cNvPr>
          <p:cNvSpPr txBox="1"/>
          <p:nvPr/>
        </p:nvSpPr>
        <p:spPr>
          <a:xfrm>
            <a:off x="10197335" y="1478133"/>
            <a:ext cx="1885612" cy="426368"/>
          </a:xfrm>
          <a:prstGeom prst="rect">
            <a:avLst/>
          </a:prstGeom>
          <a:solidFill>
            <a:srgbClr val="C63044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#5</a:t>
            </a:r>
            <a:endParaRPr kumimoji="0" lang="en-GB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pitchFamily="-1" charset="-128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C1FBAE-12D0-4352-B109-A1573DC34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9367" y="1752676"/>
            <a:ext cx="240497" cy="258395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06FA07DA-237B-4CD0-A0A4-2111FCB63C68}"/>
              </a:ext>
            </a:extLst>
          </p:cNvPr>
          <p:cNvSpPr>
            <a:spLocks/>
          </p:cNvSpPr>
          <p:nvPr/>
        </p:nvSpPr>
        <p:spPr bwMode="auto">
          <a:xfrm rot="5400000">
            <a:off x="5556759" y="150420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Helvetica Neue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5CDE15-8AAD-48A6-88B7-E8DECA5B06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7943" y="1769046"/>
            <a:ext cx="240497" cy="258395"/>
          </a:xfrm>
          <a:prstGeom prst="rect">
            <a:avLst/>
          </a:prstGeom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5A2D285-969F-41FF-A651-CB4873ECDB53}"/>
              </a:ext>
            </a:extLst>
          </p:cNvPr>
          <p:cNvSpPr>
            <a:spLocks/>
          </p:cNvSpPr>
          <p:nvPr/>
        </p:nvSpPr>
        <p:spPr bwMode="auto">
          <a:xfrm rot="5400000">
            <a:off x="7765335" y="152057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Helvetica Neue Ligh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AF571A-E3E5-4681-9984-02413ECC83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5909" y="1769046"/>
            <a:ext cx="240497" cy="258395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995D1170-80E8-4EB6-A5BA-EAD1B9EADEB6}"/>
              </a:ext>
            </a:extLst>
          </p:cNvPr>
          <p:cNvSpPr>
            <a:spLocks/>
          </p:cNvSpPr>
          <p:nvPr/>
        </p:nvSpPr>
        <p:spPr bwMode="auto">
          <a:xfrm rot="5400000">
            <a:off x="9973301" y="152057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Helvetica Neue Ligh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143A20-473E-4AAE-ACDA-C1885CFA36AA}"/>
              </a:ext>
            </a:extLst>
          </p:cNvPr>
          <p:cNvSpPr/>
          <p:nvPr/>
        </p:nvSpPr>
        <p:spPr>
          <a:xfrm>
            <a:off x="1387652" y="543273"/>
            <a:ext cx="1289849" cy="599641"/>
          </a:xfrm>
          <a:prstGeom prst="rect">
            <a:avLst/>
          </a:prstGeom>
          <a:solidFill>
            <a:srgbClr val="DEB3A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marL="387341" marR="0" lvl="0" indent="-387341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CURRENT </a:t>
            </a:r>
          </a:p>
        </p:txBody>
      </p:sp>
      <p:pic>
        <p:nvPicPr>
          <p:cNvPr id="19" name="Graphic 18" descr="Watch">
            <a:extLst>
              <a:ext uri="{FF2B5EF4-FFF2-40B4-BE49-F238E27FC236}">
                <a16:creationId xmlns:a16="http://schemas.microsoft.com/office/drawing/2014/main" id="{146D51D0-2E17-4E7E-BBB8-C3D704693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5182" y="557545"/>
            <a:ext cx="266705" cy="27673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0D641BD-2480-4263-A69F-B43A2B83591D}"/>
              </a:ext>
            </a:extLst>
          </p:cNvPr>
          <p:cNvSpPr/>
          <p:nvPr/>
        </p:nvSpPr>
        <p:spPr>
          <a:xfrm>
            <a:off x="6878436" y="531942"/>
            <a:ext cx="1297463" cy="629493"/>
          </a:xfrm>
          <a:prstGeom prst="rect">
            <a:avLst/>
          </a:prstGeom>
          <a:solidFill>
            <a:srgbClr val="A0B26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marL="387341" marR="0" lvl="0" indent="-387341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DESIRED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DA61AE-03DB-40C7-8147-9714CE3C8967}"/>
              </a:ext>
            </a:extLst>
          </p:cNvPr>
          <p:cNvSpPr/>
          <p:nvPr/>
        </p:nvSpPr>
        <p:spPr>
          <a:xfrm>
            <a:off x="8175899" y="543981"/>
            <a:ext cx="3924747" cy="611694"/>
          </a:xfrm>
          <a:prstGeom prst="rect">
            <a:avLst/>
          </a:prstGeom>
          <a:solidFill>
            <a:srgbClr val="A0B266">
              <a:lumMod val="20000"/>
              <a:lumOff val="80000"/>
              <a:alpha val="8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116413" marR="0" lvl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800" b="1" i="0" u="none" strike="noStrike" kern="0" cap="none" spc="0" normalizeH="0" baseline="0" noProof="0" err="1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Behaviour</a:t>
            </a: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:</a:t>
            </a:r>
            <a:r>
              <a:rPr kumimoji="0" lang="en-US" sz="80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 Use 2</a:t>
            </a:r>
            <a:r>
              <a:rPr kumimoji="0" lang="en-US" sz="800" i="0" u="none" strike="noStrike" kern="0" cap="none" spc="0" normalizeH="0" baseline="3000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nd</a:t>
            </a:r>
            <a:r>
              <a:rPr kumimoji="0" lang="en-US" sz="80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 Line</a:t>
            </a:r>
            <a:r>
              <a:rPr lang="en-US" sz="800" kern="0">
                <a:solidFill>
                  <a:srgbClr val="717471">
                    <a:lumMod val="75000"/>
                  </a:srgbClr>
                </a:solidFill>
                <a:latin typeface="Tahoma"/>
                <a:cs typeface="Arial" panose="020B0604020202020204" pitchFamily="34" charset="0"/>
              </a:rPr>
              <a:t> - </a:t>
            </a:r>
            <a:r>
              <a:rPr lang="en-GB" sz="800" kern="0">
                <a:solidFill>
                  <a:srgbClr val="717471">
                    <a:lumMod val="75000"/>
                  </a:srgbClr>
                </a:solidFill>
                <a:latin typeface="Tahoma"/>
                <a:cs typeface="Arial" panose="020B0604020202020204" pitchFamily="34" charset="0"/>
              </a:rPr>
              <a:t>s</a:t>
            </a:r>
            <a:r>
              <a:rPr kumimoji="0" lang="en-GB" sz="80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tart to use JYSELECA as first option after 1st biologic failure based on the positive feedback they have received from patients.</a:t>
            </a:r>
            <a:endParaRPr lang="en-GB" sz="1100" kern="0">
              <a:solidFill>
                <a:srgbClr val="717471">
                  <a:lumMod val="75000"/>
                </a:srgbClr>
              </a:solidFill>
              <a:latin typeface="Tahoma"/>
              <a:cs typeface="Arial" panose="020B0604020202020204" pitchFamily="34" charset="0"/>
            </a:endParaRPr>
          </a:p>
          <a:p>
            <a:pPr marL="116413" marR="0" lvl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Belief</a:t>
            </a:r>
            <a:r>
              <a:rPr kumimoji="0" lang="en-GB" sz="80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: Experts are recommending new </a:t>
            </a:r>
            <a:r>
              <a:rPr kumimoji="0" lang="en-GB" sz="800" i="0" u="none" strike="noStrike" kern="0" cap="none" spc="0" normalizeH="0" baseline="0" noProof="0" err="1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MoAs</a:t>
            </a:r>
            <a:r>
              <a:rPr lang="en-GB" sz="800" kern="0">
                <a:solidFill>
                  <a:srgbClr val="717471">
                    <a:lumMod val="75000"/>
                  </a:srgbClr>
                </a:solidFill>
                <a:latin typeface="Tahoma"/>
                <a:cs typeface="Arial" panose="020B0604020202020204" pitchFamily="34" charset="0"/>
              </a:rPr>
              <a:t>. </a:t>
            </a:r>
            <a:r>
              <a:rPr kumimoji="0" lang="en-GB" sz="80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JYSELECA is a simple &amp; safe new option</a:t>
            </a:r>
            <a:r>
              <a:rPr lang="en-GB" sz="800" kern="0">
                <a:solidFill>
                  <a:srgbClr val="717471">
                    <a:lumMod val="75000"/>
                  </a:srgbClr>
                </a:solidFill>
                <a:latin typeface="Tahoma"/>
                <a:cs typeface="Arial" panose="020B0604020202020204" pitchFamily="34" charset="0"/>
              </a:rPr>
              <a:t>. </a:t>
            </a:r>
            <a:r>
              <a:rPr kumimoji="0" lang="en-GB" sz="80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Considering after 1st biologic failure.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2D3A026-9814-49A1-960A-3FD72F4603D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FFF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35539" y="593933"/>
            <a:ext cx="265365" cy="26536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36542F8-2BCE-419C-A3BA-FB8DB765B49B}"/>
              </a:ext>
            </a:extLst>
          </p:cNvPr>
          <p:cNvSpPr/>
          <p:nvPr/>
        </p:nvSpPr>
        <p:spPr>
          <a:xfrm>
            <a:off x="2685130" y="546020"/>
            <a:ext cx="3632658" cy="599642"/>
          </a:xfrm>
          <a:prstGeom prst="rect">
            <a:avLst/>
          </a:prstGeom>
          <a:solidFill>
            <a:srgbClr val="DEB3A8">
              <a:lumMod val="50000"/>
              <a:alpha val="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EB3A8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Behaviour: 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Use a cautious step-up approach &amp; very rare use of JAKs.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EB3A8">
                  <a:lumMod val="50000"/>
                </a:srgbClr>
              </a:buClr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>
              <a:ln>
                <a:noFill/>
              </a:ln>
              <a:solidFill>
                <a:srgbClr val="DEB3A8">
                  <a:lumMod val="50000"/>
                </a:srgbClr>
              </a:solidFill>
              <a:effectLst/>
              <a:uLnTx/>
              <a:uFillTx/>
              <a:latin typeface="Tahoma"/>
              <a:ea typeface="Helvetica Neue Light"/>
              <a:cs typeface="Arial" panose="020B0604020202020204" pitchFamily="34" charset="0"/>
            </a:endParaRP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EB3A8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lang="en-GB" sz="800" b="1" kern="0">
                <a:solidFill>
                  <a:srgbClr val="DEB3A8">
                    <a:lumMod val="50000"/>
                  </a:srgbClr>
                </a:solidFill>
                <a:latin typeface="Tahoma"/>
                <a:ea typeface="Helvetica Neue Light"/>
                <a:cs typeface="Arial" panose="020B0604020202020204" pitchFamily="34" charset="0"/>
              </a:rPr>
              <a:t>Belief:  </a:t>
            </a:r>
            <a:r>
              <a:rPr kumimoji="0" lang="en-GB" sz="80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Cautious step-up approach gives confidence</a:t>
            </a:r>
            <a:r>
              <a:rPr lang="en-GB" sz="800" kern="0">
                <a:solidFill>
                  <a:srgbClr val="DEB3A8">
                    <a:lumMod val="50000"/>
                  </a:srgbClr>
                </a:solidFill>
                <a:latin typeface="Tahoma"/>
                <a:ea typeface="Helvetica Neue Light"/>
                <a:cs typeface="Arial" panose="020B0604020202020204" pitchFamily="34" charset="0"/>
              </a:rPr>
              <a:t>. </a:t>
            </a:r>
            <a:r>
              <a:rPr kumimoji="0" lang="en-GB" sz="80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Current therapies work for most patients</a:t>
            </a:r>
            <a:r>
              <a:rPr lang="en-GB" sz="800" kern="0">
                <a:solidFill>
                  <a:srgbClr val="DEB3A8">
                    <a:lumMod val="50000"/>
                  </a:srgbClr>
                </a:solidFill>
                <a:latin typeface="Tahoma"/>
                <a:ea typeface="Helvetica Neue Light"/>
                <a:cs typeface="Arial" panose="020B0604020202020204" pitchFamily="34" charset="0"/>
              </a:rPr>
              <a:t>. </a:t>
            </a:r>
            <a:r>
              <a:rPr kumimoji="0" lang="en-GB" sz="80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New </a:t>
            </a:r>
            <a:r>
              <a:rPr kumimoji="0" lang="en-GB" sz="800" i="0" u="none" strike="noStrike" kern="0" cap="none" spc="0" normalizeH="0" baseline="0" noProof="0" err="1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MoAs</a:t>
            </a:r>
            <a:r>
              <a:rPr kumimoji="0" lang="en-GB" sz="80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 are worth considering.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EB286A5-8DE6-4319-88B7-F3FBD408DE95}"/>
              </a:ext>
            </a:extLst>
          </p:cNvPr>
          <p:cNvCxnSpPr/>
          <p:nvPr/>
        </p:nvCxnSpPr>
        <p:spPr bwMode="auto">
          <a:xfrm>
            <a:off x="0" y="1946288"/>
            <a:ext cx="121920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9501359-DAEB-4856-9CB7-2643F2A726B3}"/>
              </a:ext>
            </a:extLst>
          </p:cNvPr>
          <p:cNvSpPr txBox="1"/>
          <p:nvPr/>
        </p:nvSpPr>
        <p:spPr>
          <a:xfrm>
            <a:off x="113756" y="641992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Behaviour Change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5CF336-FA55-4920-9B32-70A27D0D8BD3}"/>
              </a:ext>
            </a:extLst>
          </p:cNvPr>
          <p:cNvSpPr txBox="1"/>
          <p:nvPr/>
        </p:nvSpPr>
        <p:spPr>
          <a:xfrm>
            <a:off x="46420" y="1417461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Adoption Stage</a:t>
            </a:r>
          </a:p>
        </p:txBody>
      </p:sp>
      <p:sp>
        <p:nvSpPr>
          <p:cNvPr id="71" name="Arrow: Up 70">
            <a:extLst>
              <a:ext uri="{FF2B5EF4-FFF2-40B4-BE49-F238E27FC236}">
                <a16:creationId xmlns:a16="http://schemas.microsoft.com/office/drawing/2014/main" id="{90B97B70-6D9A-4DEB-AFE0-6805D77C3373}"/>
              </a:ext>
            </a:extLst>
          </p:cNvPr>
          <p:cNvSpPr/>
          <p:nvPr/>
        </p:nvSpPr>
        <p:spPr>
          <a:xfrm rot="5400000">
            <a:off x="6354980" y="523917"/>
            <a:ext cx="378549" cy="672075"/>
          </a:xfrm>
          <a:prstGeom prst="upArrow">
            <a:avLst/>
          </a:prstGeom>
          <a:gradFill>
            <a:gsLst>
              <a:gs pos="0">
                <a:srgbClr val="7B8C46"/>
              </a:gs>
              <a:gs pos="59000">
                <a:srgbClr val="F7F2F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59" name="Google Shape;1324;p4" descr="Icon&#10;&#10;Description automatically generated">
            <a:extLst>
              <a:ext uri="{FF2B5EF4-FFF2-40B4-BE49-F238E27FC236}">
                <a16:creationId xmlns:a16="http://schemas.microsoft.com/office/drawing/2014/main" id="{FDBE9CA4-B8B2-4DE0-947C-321DE67E429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52030" y="42156"/>
            <a:ext cx="530917" cy="51206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9D57C8A7-6ACB-43C3-99B8-3CCC0E468F66}"/>
              </a:ext>
            </a:extLst>
          </p:cNvPr>
          <p:cNvSpPr/>
          <p:nvPr/>
        </p:nvSpPr>
        <p:spPr>
          <a:xfrm>
            <a:off x="10222180" y="115496"/>
            <a:ext cx="1242377" cy="347333"/>
          </a:xfrm>
          <a:prstGeom prst="rect">
            <a:avLst/>
          </a:prstGeom>
          <a:solidFill>
            <a:schemeClr val="bg1"/>
          </a:solidFill>
          <a:ln w="28575">
            <a:solidFill>
              <a:srgbClr val="66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>
              <a:defRPr/>
            </a:pPr>
            <a:r>
              <a:rPr lang="en-GB" sz="798" b="1">
                <a:solidFill>
                  <a:srgbClr val="66CCFF"/>
                </a:solidFill>
                <a:latin typeface="Arial" panose="020B0604020202020204"/>
              </a:rPr>
              <a:t>FAMILIARITY FIRST</a:t>
            </a:r>
          </a:p>
          <a:p>
            <a:pPr algn="ctr" defTabSz="912505">
              <a:defRPr/>
            </a:pPr>
            <a:r>
              <a:rPr lang="en-GB" sz="798">
                <a:solidFill>
                  <a:srgbClr val="66CCFF"/>
                </a:solidFill>
                <a:latin typeface="Arial" panose="020B0604020202020204"/>
              </a:rPr>
              <a:t>(1 of 2)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F5146EE-94BC-47A5-BA02-91C5512998CE}"/>
              </a:ext>
            </a:extLst>
          </p:cNvPr>
          <p:cNvCxnSpPr/>
          <p:nvPr/>
        </p:nvCxnSpPr>
        <p:spPr bwMode="auto">
          <a:xfrm>
            <a:off x="0" y="1946288"/>
            <a:ext cx="121920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B1852FEB-737B-46E6-A293-77016C834906}"/>
              </a:ext>
            </a:extLst>
          </p:cNvPr>
          <p:cNvSpPr/>
          <p:nvPr/>
        </p:nvSpPr>
        <p:spPr>
          <a:xfrm>
            <a:off x="10366694" y="5323561"/>
            <a:ext cx="1837643" cy="1052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8E03C21-01E5-4530-A5F1-548AFB23357D}"/>
              </a:ext>
            </a:extLst>
          </p:cNvPr>
          <p:cNvCxnSpPr/>
          <p:nvPr/>
        </p:nvCxnSpPr>
        <p:spPr bwMode="auto">
          <a:xfrm>
            <a:off x="0" y="1946288"/>
            <a:ext cx="121920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5800167D-90A5-4545-835C-9AABEC85C0AF}"/>
              </a:ext>
            </a:extLst>
          </p:cNvPr>
          <p:cNvSpPr txBox="1"/>
          <p:nvPr/>
        </p:nvSpPr>
        <p:spPr>
          <a:xfrm>
            <a:off x="34083" y="2327515"/>
            <a:ext cx="1289849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Galapagos Goal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AC2F86C-BAE1-405C-A2E0-ADB8FCA96A3D}"/>
              </a:ext>
            </a:extLst>
          </p:cNvPr>
          <p:cNvSpPr txBox="1"/>
          <p:nvPr/>
        </p:nvSpPr>
        <p:spPr>
          <a:xfrm>
            <a:off x="58870" y="3116168"/>
            <a:ext cx="1289849" cy="376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Barriers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75BC5C6-AA8C-4D8F-9FA0-037DD71E7FA1}"/>
              </a:ext>
            </a:extLst>
          </p:cNvPr>
          <p:cNvSpPr txBox="1"/>
          <p:nvPr/>
        </p:nvSpPr>
        <p:spPr>
          <a:xfrm>
            <a:off x="258410" y="4052740"/>
            <a:ext cx="1289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Messages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B8F91DA-26F7-493F-86FA-55F6D67C4258}"/>
              </a:ext>
            </a:extLst>
          </p:cNvPr>
          <p:cNvSpPr/>
          <p:nvPr/>
        </p:nvSpPr>
        <p:spPr bwMode="auto">
          <a:xfrm>
            <a:off x="1360507" y="2078752"/>
            <a:ext cx="1932115" cy="8447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defTabSz="360000">
              <a:defRPr/>
            </a:pPr>
            <a:r>
              <a:rPr lang="en-US" sz="900" kern="0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Use a cautious step-up</a:t>
            </a:r>
          </a:p>
          <a:p>
            <a:pPr lvl="0" defTabSz="360000">
              <a:defRPr/>
            </a:pPr>
            <a:r>
              <a:rPr lang="en-US" sz="900" kern="0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approach &amp; very rare use of JAKs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0DD4D18-F611-4F82-91F3-E324EF9E2C37}"/>
              </a:ext>
            </a:extLst>
          </p:cNvPr>
          <p:cNvSpPr/>
          <p:nvPr/>
        </p:nvSpPr>
        <p:spPr bwMode="auto">
          <a:xfrm>
            <a:off x="1372844" y="2969089"/>
            <a:ext cx="10679429" cy="61342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900" kern="0">
                <a:solidFill>
                  <a:srgbClr val="00463E"/>
                </a:solidFill>
                <a:latin typeface="+mj-lt"/>
                <a:ea typeface="+mn-ea"/>
                <a:cs typeface="+mn-cs"/>
              </a:rPr>
              <a:t>Satisfied with current therapies</a:t>
            </a:r>
          </a:p>
          <a:p>
            <a:pPr marL="0" marR="0" lvl="0" indent="0" algn="ctr" defTabSz="91440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900" kern="0">
                <a:solidFill>
                  <a:srgbClr val="00463E"/>
                </a:solidFill>
                <a:latin typeface="+mj-lt"/>
                <a:ea typeface="+mn-ea"/>
                <a:cs typeface="+mn-cs"/>
              </a:rPr>
              <a:t>Anti-TNFs effective &amp; safe</a:t>
            </a:r>
          </a:p>
          <a:p>
            <a:pPr marL="0" marR="0" lvl="0" indent="0" algn="ctr" defTabSz="91440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900" kern="0">
                <a:solidFill>
                  <a:srgbClr val="00463E"/>
                </a:solidFill>
                <a:latin typeface="+mj-lt"/>
                <a:ea typeface="+mn-ea"/>
                <a:cs typeface="+mn-cs"/>
              </a:rPr>
              <a:t>Safety concern about Jak Class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678A705-D2BD-43BB-AB88-CB693A35DF87}"/>
              </a:ext>
            </a:extLst>
          </p:cNvPr>
          <p:cNvSpPr/>
          <p:nvPr/>
        </p:nvSpPr>
        <p:spPr bwMode="auto">
          <a:xfrm>
            <a:off x="1389777" y="3638218"/>
            <a:ext cx="2032814" cy="244751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800">
              <a:solidFill>
                <a:srgbClr val="00463E"/>
              </a:solidFill>
              <a:ea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</a:rPr>
              <a:t>Detailed in 2,3,4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E636FD7-F6A4-423B-A455-D4AFA904C5DF}"/>
              </a:ext>
            </a:extLst>
          </p:cNvPr>
          <p:cNvSpPr/>
          <p:nvPr/>
        </p:nvSpPr>
        <p:spPr bwMode="auto">
          <a:xfrm>
            <a:off x="3573437" y="2078752"/>
            <a:ext cx="1885612" cy="8447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defTabSz="360000">
              <a:defRPr/>
            </a:pPr>
            <a:r>
              <a:rPr lang="en-US" sz="900" kern="0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Open to discuss JYSELECA as a safe &amp; simple option in their treatment paradigm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814D897-4E28-44DB-B2BC-651B5989D9C7}"/>
              </a:ext>
            </a:extLst>
          </p:cNvPr>
          <p:cNvSpPr/>
          <p:nvPr/>
        </p:nvSpPr>
        <p:spPr bwMode="auto">
          <a:xfrm>
            <a:off x="5781404" y="2094427"/>
            <a:ext cx="1879442" cy="8447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defTabSz="360000">
              <a:defRPr/>
            </a:pPr>
            <a:r>
              <a:rPr lang="en-US" sz="900" kern="0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Trial JYSELECA in a </a:t>
            </a:r>
            <a:br>
              <a:rPr lang="en-US" sz="900" kern="0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900" kern="0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r>
              <a:rPr lang="en-US" sz="900" kern="0" baseline="30000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rd</a:t>
            </a:r>
            <a:r>
              <a:rPr lang="en-US" sz="900" kern="0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line treatment based </a:t>
            </a:r>
            <a:br>
              <a:rPr lang="en-US" sz="900" kern="0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900" kern="0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on peer-feedback reassuring on the safety profile – develop a case study on this patient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3AC7511-D7E5-436F-A9AA-CA8EA8D5A0AE}"/>
              </a:ext>
            </a:extLst>
          </p:cNvPr>
          <p:cNvSpPr/>
          <p:nvPr/>
        </p:nvSpPr>
        <p:spPr bwMode="auto">
          <a:xfrm>
            <a:off x="7983201" y="2094427"/>
            <a:ext cx="1891780" cy="8447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defTabSz="360000">
              <a:defRPr/>
            </a:pPr>
            <a:r>
              <a:rPr lang="en-US" sz="900" kern="0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Expand use of </a:t>
            </a:r>
            <a:br>
              <a:rPr lang="en-US" sz="900" kern="0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900" kern="0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JYSELECA in 3rd line – tried and tested based on their own experience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7F9B15A-B623-4166-9408-29CF24F92AB8}"/>
              </a:ext>
            </a:extLst>
          </p:cNvPr>
          <p:cNvSpPr/>
          <p:nvPr/>
        </p:nvSpPr>
        <p:spPr bwMode="auto">
          <a:xfrm>
            <a:off x="10197335" y="2078752"/>
            <a:ext cx="1850151" cy="8447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0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  <a:ea typeface="Arial" charset="0"/>
                <a:cs typeface="Arial" charset="0"/>
              </a:rPr>
              <a:t>Start to use JYSELECA as the first option after 1st biologic failure based on the positive feedback they have received from their patients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900" kern="0">
              <a:solidFill>
                <a:srgbClr val="000000">
                  <a:lumMod val="65000"/>
                  <a:lumOff val="35000"/>
                </a:srgbClr>
              </a:solidFill>
              <a:latin typeface="+mj-lt"/>
              <a:ea typeface="Arial" charset="0"/>
              <a:cs typeface="Arial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71162D3-533B-409C-B713-8CD42C732D83}"/>
              </a:ext>
            </a:extLst>
          </p:cNvPr>
          <p:cNvSpPr txBox="1"/>
          <p:nvPr/>
        </p:nvSpPr>
        <p:spPr>
          <a:xfrm>
            <a:off x="33862" y="6086523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Message Source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FB272E2-0AAD-4FF8-B482-066F2A60EF14}"/>
              </a:ext>
            </a:extLst>
          </p:cNvPr>
          <p:cNvSpPr/>
          <p:nvPr/>
        </p:nvSpPr>
        <p:spPr bwMode="auto">
          <a:xfrm>
            <a:off x="3598283" y="3619766"/>
            <a:ext cx="1885612" cy="253880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b="1">
                <a:solidFill>
                  <a:srgbClr val="00463E"/>
                </a:solidFill>
              </a:rPr>
              <a:t>Benefits Messaging Objective: </a:t>
            </a:r>
            <a:r>
              <a:rPr lang="en-US" sz="800">
                <a:solidFill>
                  <a:srgbClr val="00463E"/>
                </a:solidFill>
                <a:ea typeface="Arial" charset="0"/>
                <a:cs typeface="Arial" charset="0"/>
              </a:rPr>
              <a:t>Focus on sustained remission and safety in bio-experienced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b="1">
                <a:solidFill>
                  <a:srgbClr val="00463E"/>
                </a:solidFill>
                <a:ea typeface="Arial" charset="0"/>
                <a:cs typeface="Arial" charset="0"/>
              </a:rPr>
              <a:t>Detailed Messaging: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Experts are recommending rapid introduction of advanced therapies to improve patient outcomes </a:t>
            </a:r>
            <a:b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</a:b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in moderate-to-severe UC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Demonstrated significant clinical remission at week 58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First therapy to meet ≥6-month CS-free clinical remission endpoint in a pivotal study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Favourable safety and tolerability profile in UC studies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Consistent safety profile across 7 studies in RA patients with over 5400 patient years of </a:t>
            </a:r>
            <a:b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</a:b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clinical exposure 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20097F0-3492-4E56-932F-1C32E7026B48}"/>
              </a:ext>
            </a:extLst>
          </p:cNvPr>
          <p:cNvSpPr/>
          <p:nvPr/>
        </p:nvSpPr>
        <p:spPr bwMode="auto">
          <a:xfrm>
            <a:off x="5816173" y="3641914"/>
            <a:ext cx="1837643" cy="243278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</a:pPr>
            <a:r>
              <a:rPr lang="en-US" sz="800" b="1">
                <a:solidFill>
                  <a:srgbClr val="00463E"/>
                </a:solidFill>
              </a:rPr>
              <a:t>Safety Messaging Objective: </a:t>
            </a:r>
            <a:r>
              <a:rPr lang="en-US" sz="800">
                <a:solidFill>
                  <a:srgbClr val="00463E"/>
                </a:solidFill>
                <a:ea typeface="Arial" charset="0"/>
                <a:cs typeface="Arial" charset="0"/>
              </a:rPr>
              <a:t>Address potential safety concerns by </a:t>
            </a:r>
            <a:br>
              <a:rPr lang="en-US" sz="800">
                <a:solidFill>
                  <a:srgbClr val="00463E"/>
                </a:solidFill>
                <a:ea typeface="Arial" charset="0"/>
                <a:cs typeface="Arial" charset="0"/>
              </a:rPr>
            </a:br>
            <a:r>
              <a:rPr lang="en-US" sz="800">
                <a:solidFill>
                  <a:srgbClr val="00463E"/>
                </a:solidFill>
                <a:ea typeface="Arial" charset="0"/>
                <a:cs typeface="Arial" charset="0"/>
              </a:rPr>
              <a:t>leveraging preferential MOA</a:t>
            </a:r>
          </a:p>
          <a:p>
            <a:pPr lvl="0">
              <a:lnSpc>
                <a:spcPts val="1000"/>
              </a:lnSpc>
              <a:spcBef>
                <a:spcPts val="200"/>
              </a:spcBef>
              <a:buClr>
                <a:srgbClr val="C50F3C"/>
              </a:buClr>
              <a:defRPr/>
            </a:pPr>
            <a:r>
              <a:rPr lang="en-US" sz="800" b="1">
                <a:solidFill>
                  <a:srgbClr val="00463E"/>
                </a:solidFill>
              </a:rPr>
              <a:t>Detailed Messaging: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It’s time to consider JYSELECA, a 2nd generation, once-daily, oral JAK inhibitor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Demonstrated safety and tolerability profile in </a:t>
            </a:r>
            <a:b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</a:b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UC studies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Low rates of special interest AEs 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Low rates of serious AEs similar to placebo &amp; </a:t>
            </a:r>
            <a:r>
              <a:rPr lang="en-GB" sz="800" err="1">
                <a:solidFill>
                  <a:srgbClr val="00463E"/>
                </a:solidFill>
                <a:ea typeface="Arial" charset="0"/>
                <a:cs typeface="Arial" charset="0"/>
              </a:rPr>
              <a:t>llow</a:t>
            </a: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 discontinuation rates (&lt;5%)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JYSELECA demonstrated significant mucosal healing at week 58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D2A414A-F1B2-4BED-ACA4-27475B2AF10B}"/>
              </a:ext>
            </a:extLst>
          </p:cNvPr>
          <p:cNvSpPr/>
          <p:nvPr/>
        </p:nvSpPr>
        <p:spPr bwMode="auto">
          <a:xfrm>
            <a:off x="8008046" y="3638217"/>
            <a:ext cx="1837643" cy="243627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</a:pPr>
            <a:r>
              <a:rPr lang="en-US" sz="800" b="1">
                <a:solidFill>
                  <a:srgbClr val="00463E"/>
                </a:solidFill>
              </a:rPr>
              <a:t>Convenience Messaging Objective: </a:t>
            </a:r>
            <a:r>
              <a:rPr lang="en-US" sz="800">
                <a:solidFill>
                  <a:srgbClr val="00463E"/>
                </a:solidFill>
              </a:rPr>
              <a:t>Highlight simplicity for the patient and no immunogenicity</a:t>
            </a:r>
          </a:p>
          <a:p>
            <a:pPr fontAlgn="auto">
              <a:lnSpc>
                <a:spcPts val="1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800" b="1" kern="0">
                <a:solidFill>
                  <a:srgbClr val="00463E"/>
                </a:solidFill>
                <a:cs typeface="Arial" charset="0"/>
              </a:rPr>
              <a:t>Detailed Messaging</a:t>
            </a:r>
            <a:endParaRPr lang="en-US" sz="800" b="1">
              <a:solidFill>
                <a:srgbClr val="00463E"/>
              </a:solidFill>
            </a:endParaRP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JYSELECA is a simple once-daily 200-mg oral tablet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No immunogenicity and TDM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Same dose for induction and maintenance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Minimal monitoring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JYSELECA could help patients return to their normal lives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AB6C0E3-B9C8-4ABB-A4A6-4742201D508C}"/>
              </a:ext>
            </a:extLst>
          </p:cNvPr>
          <p:cNvSpPr/>
          <p:nvPr/>
        </p:nvSpPr>
        <p:spPr bwMode="auto">
          <a:xfrm>
            <a:off x="10222180" y="3649514"/>
            <a:ext cx="1837643" cy="243627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800" b="1">
                <a:solidFill>
                  <a:srgbClr val="00463E"/>
                </a:solidFill>
              </a:rPr>
              <a:t>Affirm positive experiences </a:t>
            </a:r>
            <a:r>
              <a:rPr lang="en-GB" sz="800">
                <a:solidFill>
                  <a:srgbClr val="00463E"/>
                </a:solidFill>
              </a:rPr>
              <a:t>with JYSELECA and support use as 2L advanced treatment of choice.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9CEFD19-A6CF-4CC3-AE26-C15DCA24EBEF}"/>
              </a:ext>
            </a:extLst>
          </p:cNvPr>
          <p:cNvSpPr/>
          <p:nvPr/>
        </p:nvSpPr>
        <p:spPr bwMode="auto">
          <a:xfrm>
            <a:off x="1489962" y="6182260"/>
            <a:ext cx="1932115" cy="26097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rPr>
              <a:t>Refer to Asset </a:t>
            </a:r>
            <a:r>
              <a:rPr lang="en-GB" sz="900">
                <a:solidFill>
                  <a:srgbClr val="000000"/>
                </a:solidFill>
                <a:latin typeface="Tahoma"/>
              </a:rPr>
              <a:t>Overview</a:t>
            </a: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rPr>
              <a:t> Slide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4DC399D-A938-46B2-99FC-9A93E5695A49}"/>
              </a:ext>
            </a:extLst>
          </p:cNvPr>
          <p:cNvSpPr/>
          <p:nvPr/>
        </p:nvSpPr>
        <p:spPr bwMode="auto">
          <a:xfrm>
            <a:off x="5822332" y="6182260"/>
            <a:ext cx="1879442" cy="26097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rPr>
              <a:t>Refer to Asset </a:t>
            </a:r>
            <a:r>
              <a:rPr lang="en-GB" sz="900">
                <a:solidFill>
                  <a:srgbClr val="000000"/>
                </a:solidFill>
                <a:latin typeface="Tahoma"/>
              </a:rPr>
              <a:t>Overview</a:t>
            </a: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rPr>
              <a:t> Slide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5E7F0E7-F721-4525-AC9A-B5ED3E700809}"/>
              </a:ext>
            </a:extLst>
          </p:cNvPr>
          <p:cNvSpPr/>
          <p:nvPr/>
        </p:nvSpPr>
        <p:spPr bwMode="auto">
          <a:xfrm>
            <a:off x="8024129" y="6182260"/>
            <a:ext cx="1891780" cy="26097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rPr>
              <a:t>Refer to Asset </a:t>
            </a:r>
            <a:r>
              <a:rPr lang="en-GB" sz="900">
                <a:solidFill>
                  <a:srgbClr val="000000"/>
                </a:solidFill>
                <a:latin typeface="Tahoma"/>
              </a:rPr>
              <a:t>Overview</a:t>
            </a: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rPr>
              <a:t> Slide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C01CC87-EF6F-4704-9BC9-8168F3BA514D}"/>
              </a:ext>
            </a:extLst>
          </p:cNvPr>
          <p:cNvSpPr/>
          <p:nvPr/>
        </p:nvSpPr>
        <p:spPr bwMode="auto">
          <a:xfrm>
            <a:off x="10238263" y="6182260"/>
            <a:ext cx="1850151" cy="26097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rPr>
              <a:t>Refer to Asset </a:t>
            </a:r>
            <a:r>
              <a:rPr lang="en-GB" sz="900">
                <a:solidFill>
                  <a:srgbClr val="000000"/>
                </a:solidFill>
                <a:latin typeface="Tahoma"/>
              </a:rPr>
              <a:t>Overview</a:t>
            </a: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rPr>
              <a:t> Slide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65B33BD-A1B2-44B2-B0B7-70B9E18555F7}"/>
              </a:ext>
            </a:extLst>
          </p:cNvPr>
          <p:cNvSpPr txBox="1"/>
          <p:nvPr/>
        </p:nvSpPr>
        <p:spPr>
          <a:xfrm>
            <a:off x="3589329" y="1216522"/>
            <a:ext cx="18965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Discuss JYSELECA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3464383-DE0D-4604-8FC4-E7B662FD3414}"/>
              </a:ext>
            </a:extLst>
          </p:cNvPr>
          <p:cNvSpPr txBox="1"/>
          <p:nvPr/>
        </p:nvSpPr>
        <p:spPr>
          <a:xfrm>
            <a:off x="5789922" y="1216522"/>
            <a:ext cx="188500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Trial JYSELECA in 3</a:t>
            </a:r>
            <a:r>
              <a:rPr kumimoji="0" lang="en-GB" sz="1050" b="1" i="0" u="none" strike="noStrike" kern="1200" cap="none" spc="0" normalizeH="0" baseline="3000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rd</a:t>
            </a: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Line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5C57A4A-1B8B-41C1-BEEE-EEDF708D03A4}"/>
              </a:ext>
            </a:extLst>
          </p:cNvPr>
          <p:cNvSpPr txBox="1"/>
          <p:nvPr/>
        </p:nvSpPr>
        <p:spPr>
          <a:xfrm>
            <a:off x="7963906" y="1216522"/>
            <a:ext cx="18850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Expand Use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C582EF0-55EE-4AD4-9BFC-0EADA7CAC192}"/>
              </a:ext>
            </a:extLst>
          </p:cNvPr>
          <p:cNvSpPr txBox="1"/>
          <p:nvPr/>
        </p:nvSpPr>
        <p:spPr>
          <a:xfrm>
            <a:off x="10204492" y="1216522"/>
            <a:ext cx="18850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Use 2</a:t>
            </a:r>
            <a:r>
              <a:rPr kumimoji="0" lang="en-GB" sz="1100" b="1" i="0" u="none" strike="noStrike" kern="1200" cap="none" spc="0" normalizeH="0" baseline="3000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nd</a:t>
            </a: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Line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2EB4B4B-5C40-4FCC-BE60-FCD997BE3B02}"/>
              </a:ext>
            </a:extLst>
          </p:cNvPr>
          <p:cNvSpPr txBox="1"/>
          <p:nvPr/>
        </p:nvSpPr>
        <p:spPr>
          <a:xfrm>
            <a:off x="1372844" y="1216523"/>
            <a:ext cx="18550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 b="1">
                <a:solidFill>
                  <a:srgbClr val="00463E"/>
                </a:solidFill>
                <a:latin typeface="Tahoma"/>
              </a:rPr>
              <a:t>Current</a:t>
            </a:r>
            <a:endParaRPr kumimoji="0" lang="en-GB" sz="1100" b="1" i="0" u="none" strike="noStrike" kern="1200" cap="none" spc="0" normalizeH="0" baseline="0" noProof="0">
              <a:ln>
                <a:noFill/>
              </a:ln>
              <a:solidFill>
                <a:srgbClr val="00463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4DC399D-A938-46B2-99FC-9A93E5695A49}"/>
              </a:ext>
            </a:extLst>
          </p:cNvPr>
          <p:cNvSpPr/>
          <p:nvPr/>
        </p:nvSpPr>
        <p:spPr bwMode="auto">
          <a:xfrm>
            <a:off x="3602526" y="6190880"/>
            <a:ext cx="1879442" cy="26097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rPr>
              <a:t>Refer to Asset </a:t>
            </a:r>
            <a:r>
              <a:rPr lang="en-GB" sz="900">
                <a:solidFill>
                  <a:srgbClr val="000000"/>
                </a:solidFill>
                <a:latin typeface="Tahoma"/>
              </a:rPr>
              <a:t>Overview</a:t>
            </a: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rPr>
              <a:t> Slide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04220654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12846A-5C59-413B-AAA1-96FB19C83B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2622" y="1769046"/>
            <a:ext cx="240497" cy="258395"/>
          </a:xfrm>
          <a:prstGeom prst="rect">
            <a:avLst/>
          </a:prstGeom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675DE61-C30F-4CAE-B056-D968CA8C7E26}"/>
              </a:ext>
            </a:extLst>
          </p:cNvPr>
          <p:cNvSpPr>
            <a:spLocks/>
          </p:cNvSpPr>
          <p:nvPr/>
        </p:nvSpPr>
        <p:spPr bwMode="auto">
          <a:xfrm rot="5400000">
            <a:off x="3350014" y="152057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Helvetica Neue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B538AA-65B0-4AA2-99E9-7F0E635F536D}"/>
              </a:ext>
            </a:extLst>
          </p:cNvPr>
          <p:cNvSpPr txBox="1"/>
          <p:nvPr/>
        </p:nvSpPr>
        <p:spPr>
          <a:xfrm>
            <a:off x="1365471" y="1478133"/>
            <a:ext cx="1885612" cy="426368"/>
          </a:xfrm>
          <a:prstGeom prst="rect">
            <a:avLst/>
          </a:prstGeom>
          <a:solidFill>
            <a:srgbClr val="585858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F1F80-B377-4131-84D1-D4A127F3B611}"/>
              </a:ext>
            </a:extLst>
          </p:cNvPr>
          <p:cNvSpPr txBox="1"/>
          <p:nvPr/>
        </p:nvSpPr>
        <p:spPr>
          <a:xfrm>
            <a:off x="3573437" y="147813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1E93C3-B956-429E-8CD8-79E80D1E0221}"/>
              </a:ext>
            </a:extLst>
          </p:cNvPr>
          <p:cNvSpPr txBox="1"/>
          <p:nvPr/>
        </p:nvSpPr>
        <p:spPr>
          <a:xfrm>
            <a:off x="5781403" y="147813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098C6B-4980-4826-B9C2-C120D045270C}"/>
              </a:ext>
            </a:extLst>
          </p:cNvPr>
          <p:cNvSpPr txBox="1"/>
          <p:nvPr/>
        </p:nvSpPr>
        <p:spPr>
          <a:xfrm>
            <a:off x="7989369" y="147813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DB462-5E4D-4DB5-AE24-1EE365B5CFF9}"/>
              </a:ext>
            </a:extLst>
          </p:cNvPr>
          <p:cNvSpPr txBox="1"/>
          <p:nvPr/>
        </p:nvSpPr>
        <p:spPr>
          <a:xfrm>
            <a:off x="10197335" y="1478133"/>
            <a:ext cx="1885612" cy="426368"/>
          </a:xfrm>
          <a:prstGeom prst="rect">
            <a:avLst/>
          </a:prstGeom>
          <a:solidFill>
            <a:srgbClr val="C63044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#5</a:t>
            </a:r>
            <a:endParaRPr kumimoji="0" lang="en-GB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pitchFamily="-1" charset="-128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C1FBAE-12D0-4352-B109-A1573DC34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9367" y="1752676"/>
            <a:ext cx="240497" cy="258395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06FA07DA-237B-4CD0-A0A4-2111FCB63C68}"/>
              </a:ext>
            </a:extLst>
          </p:cNvPr>
          <p:cNvSpPr>
            <a:spLocks/>
          </p:cNvSpPr>
          <p:nvPr/>
        </p:nvSpPr>
        <p:spPr bwMode="auto">
          <a:xfrm rot="5400000">
            <a:off x="5556759" y="150420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Helvetica Neue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5CDE15-8AAD-48A6-88B7-E8DECA5B06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7943" y="1769046"/>
            <a:ext cx="240497" cy="258395"/>
          </a:xfrm>
          <a:prstGeom prst="rect">
            <a:avLst/>
          </a:prstGeom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5A2D285-969F-41FF-A651-CB4873ECDB53}"/>
              </a:ext>
            </a:extLst>
          </p:cNvPr>
          <p:cNvSpPr>
            <a:spLocks/>
          </p:cNvSpPr>
          <p:nvPr/>
        </p:nvSpPr>
        <p:spPr bwMode="auto">
          <a:xfrm rot="5400000">
            <a:off x="7765335" y="152057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Helvetica Neue Ligh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AF571A-E3E5-4681-9984-02413ECC83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5909" y="1769046"/>
            <a:ext cx="240497" cy="258395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995D1170-80E8-4EB6-A5BA-EAD1B9EADEB6}"/>
              </a:ext>
            </a:extLst>
          </p:cNvPr>
          <p:cNvSpPr>
            <a:spLocks/>
          </p:cNvSpPr>
          <p:nvPr/>
        </p:nvSpPr>
        <p:spPr bwMode="auto">
          <a:xfrm rot="5400000">
            <a:off x="9973301" y="152057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Helvetica Neue Ligh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143A20-473E-4AAE-ACDA-C1885CFA36AA}"/>
              </a:ext>
            </a:extLst>
          </p:cNvPr>
          <p:cNvSpPr/>
          <p:nvPr/>
        </p:nvSpPr>
        <p:spPr>
          <a:xfrm>
            <a:off x="1387652" y="543273"/>
            <a:ext cx="1289849" cy="599641"/>
          </a:xfrm>
          <a:prstGeom prst="rect">
            <a:avLst/>
          </a:prstGeom>
          <a:solidFill>
            <a:srgbClr val="DEB3A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marL="387341" marR="0" lvl="0" indent="-387341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CURRENT </a:t>
            </a:r>
          </a:p>
        </p:txBody>
      </p:sp>
      <p:pic>
        <p:nvPicPr>
          <p:cNvPr id="19" name="Graphic 18" descr="Watch">
            <a:extLst>
              <a:ext uri="{FF2B5EF4-FFF2-40B4-BE49-F238E27FC236}">
                <a16:creationId xmlns:a16="http://schemas.microsoft.com/office/drawing/2014/main" id="{146D51D0-2E17-4E7E-BBB8-C3D704693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5182" y="557545"/>
            <a:ext cx="266705" cy="27673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0D641BD-2480-4263-A69F-B43A2B83591D}"/>
              </a:ext>
            </a:extLst>
          </p:cNvPr>
          <p:cNvSpPr/>
          <p:nvPr/>
        </p:nvSpPr>
        <p:spPr>
          <a:xfrm>
            <a:off x="6878436" y="531942"/>
            <a:ext cx="1297463" cy="629493"/>
          </a:xfrm>
          <a:prstGeom prst="rect">
            <a:avLst/>
          </a:prstGeom>
          <a:solidFill>
            <a:srgbClr val="A0B26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marL="387341" marR="0" lvl="0" indent="-387341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DESIRED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DA61AE-03DB-40C7-8147-9714CE3C8967}"/>
              </a:ext>
            </a:extLst>
          </p:cNvPr>
          <p:cNvSpPr/>
          <p:nvPr/>
        </p:nvSpPr>
        <p:spPr>
          <a:xfrm>
            <a:off x="8175899" y="543981"/>
            <a:ext cx="3893769" cy="611694"/>
          </a:xfrm>
          <a:prstGeom prst="rect">
            <a:avLst/>
          </a:prstGeom>
          <a:solidFill>
            <a:srgbClr val="A0B266">
              <a:lumMod val="20000"/>
              <a:lumOff val="80000"/>
              <a:alpha val="8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116413" marR="0" lvl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800" b="1" i="0" u="none" strike="noStrike" kern="0" cap="none" spc="0" normalizeH="0" baseline="0" noProof="0" err="1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Behaviour</a:t>
            </a: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:</a:t>
            </a:r>
            <a:r>
              <a:rPr kumimoji="0" lang="en-US" sz="80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 Use 2</a:t>
            </a:r>
            <a:r>
              <a:rPr kumimoji="0" lang="en-US" sz="800" i="0" u="none" strike="noStrike" kern="0" cap="none" spc="0" normalizeH="0" baseline="3000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nd</a:t>
            </a:r>
            <a:r>
              <a:rPr kumimoji="0" lang="en-US" sz="80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 Line</a:t>
            </a:r>
            <a:r>
              <a:rPr lang="en-US" sz="800" kern="0">
                <a:solidFill>
                  <a:srgbClr val="717471">
                    <a:lumMod val="75000"/>
                  </a:srgbClr>
                </a:solidFill>
                <a:latin typeface="Tahoma"/>
                <a:cs typeface="Arial" panose="020B0604020202020204" pitchFamily="34" charset="0"/>
              </a:rPr>
              <a:t> - s</a:t>
            </a:r>
            <a:r>
              <a:rPr kumimoji="0" lang="en-GB" sz="80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tart to use JYSELECA as first option after 1st biologic failure based on the positive feedback they have received from patients</a:t>
            </a:r>
            <a:endParaRPr lang="en-GB" sz="1100" kern="0">
              <a:solidFill>
                <a:srgbClr val="717471">
                  <a:lumMod val="75000"/>
                </a:srgbClr>
              </a:solidFill>
              <a:latin typeface="Tahoma"/>
              <a:cs typeface="Arial" panose="020B0604020202020204" pitchFamily="34" charset="0"/>
            </a:endParaRPr>
          </a:p>
          <a:p>
            <a:pPr marL="116413" marR="0" lvl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Belief</a:t>
            </a:r>
            <a:r>
              <a:rPr kumimoji="0" lang="en-GB" sz="80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: Experts are recommending new </a:t>
            </a:r>
            <a:r>
              <a:rPr kumimoji="0" lang="en-GB" sz="800" i="0" u="none" strike="noStrike" kern="0" cap="none" spc="0" normalizeH="0" baseline="0" noProof="0" err="1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MoAs</a:t>
            </a:r>
            <a:r>
              <a:rPr lang="en-GB" sz="800" kern="0">
                <a:solidFill>
                  <a:srgbClr val="717471">
                    <a:lumMod val="75000"/>
                  </a:srgbClr>
                </a:solidFill>
                <a:latin typeface="Tahoma"/>
                <a:cs typeface="Arial" panose="020B0604020202020204" pitchFamily="34" charset="0"/>
              </a:rPr>
              <a:t>. </a:t>
            </a:r>
            <a:r>
              <a:rPr kumimoji="0" lang="en-GB" sz="80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JYSELECA is a simple &amp; safe new option</a:t>
            </a:r>
            <a:r>
              <a:rPr lang="en-GB" sz="800" kern="0">
                <a:solidFill>
                  <a:srgbClr val="717471">
                    <a:lumMod val="75000"/>
                  </a:srgbClr>
                </a:solidFill>
                <a:latin typeface="Tahoma"/>
                <a:cs typeface="Arial" panose="020B0604020202020204" pitchFamily="34" charset="0"/>
              </a:rPr>
              <a:t>. </a:t>
            </a:r>
            <a:r>
              <a:rPr kumimoji="0" lang="en-GB" sz="80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Considering after 1st biologic failure.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2D3A026-9814-49A1-960A-3FD72F4603D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FFF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35539" y="593933"/>
            <a:ext cx="265365" cy="26536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36542F8-2BCE-419C-A3BA-FB8DB765B49B}"/>
              </a:ext>
            </a:extLst>
          </p:cNvPr>
          <p:cNvSpPr/>
          <p:nvPr/>
        </p:nvSpPr>
        <p:spPr>
          <a:xfrm>
            <a:off x="2685130" y="546020"/>
            <a:ext cx="3632658" cy="599642"/>
          </a:xfrm>
          <a:prstGeom prst="rect">
            <a:avLst/>
          </a:prstGeom>
          <a:solidFill>
            <a:srgbClr val="DEB3A8">
              <a:lumMod val="50000"/>
              <a:alpha val="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EB3A8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Behaviour: 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Use a cautious step-up approach &amp; very rare use of JAKs.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EB3A8">
                  <a:lumMod val="50000"/>
                </a:srgbClr>
              </a:buClr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>
              <a:ln>
                <a:noFill/>
              </a:ln>
              <a:solidFill>
                <a:srgbClr val="DEB3A8">
                  <a:lumMod val="50000"/>
                </a:srgbClr>
              </a:solidFill>
              <a:effectLst/>
              <a:uLnTx/>
              <a:uFillTx/>
              <a:latin typeface="Tahoma"/>
              <a:ea typeface="Helvetica Neue Light"/>
              <a:cs typeface="Arial" panose="020B0604020202020204" pitchFamily="34" charset="0"/>
            </a:endParaRP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EB3A8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lang="en-GB" sz="800" b="1" kern="0">
                <a:solidFill>
                  <a:srgbClr val="DEB3A8">
                    <a:lumMod val="50000"/>
                  </a:srgbClr>
                </a:solidFill>
                <a:latin typeface="Tahoma"/>
                <a:ea typeface="Helvetica Neue Light"/>
                <a:cs typeface="Arial" panose="020B0604020202020204" pitchFamily="34" charset="0"/>
              </a:rPr>
              <a:t>Belief:  </a:t>
            </a:r>
            <a:r>
              <a:rPr kumimoji="0" lang="en-GB" sz="80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Cautious step-up approach gives confidence</a:t>
            </a:r>
            <a:r>
              <a:rPr lang="en-GB" sz="800" kern="0">
                <a:solidFill>
                  <a:srgbClr val="DEB3A8">
                    <a:lumMod val="50000"/>
                  </a:srgbClr>
                </a:solidFill>
                <a:latin typeface="Tahoma"/>
                <a:ea typeface="Helvetica Neue Light"/>
                <a:cs typeface="Arial" panose="020B0604020202020204" pitchFamily="34" charset="0"/>
              </a:rPr>
              <a:t>. </a:t>
            </a:r>
            <a:r>
              <a:rPr kumimoji="0" lang="en-GB" sz="80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Current therapies work for most patients</a:t>
            </a:r>
            <a:r>
              <a:rPr lang="en-GB" sz="800" kern="0">
                <a:solidFill>
                  <a:srgbClr val="DEB3A8">
                    <a:lumMod val="50000"/>
                  </a:srgbClr>
                </a:solidFill>
                <a:latin typeface="Tahoma"/>
                <a:ea typeface="Helvetica Neue Light"/>
                <a:cs typeface="Arial" panose="020B0604020202020204" pitchFamily="34" charset="0"/>
              </a:rPr>
              <a:t>. </a:t>
            </a:r>
            <a:r>
              <a:rPr kumimoji="0" lang="en-GB" sz="80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New </a:t>
            </a:r>
            <a:r>
              <a:rPr kumimoji="0" lang="en-GB" sz="800" i="0" u="none" strike="noStrike" kern="0" cap="none" spc="0" normalizeH="0" baseline="0" noProof="0" err="1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MoAs</a:t>
            </a:r>
            <a:r>
              <a:rPr kumimoji="0" lang="en-GB" sz="80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 are worth considering.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501359-DAEB-4856-9CB7-2643F2A726B3}"/>
              </a:ext>
            </a:extLst>
          </p:cNvPr>
          <p:cNvSpPr txBox="1"/>
          <p:nvPr/>
        </p:nvSpPr>
        <p:spPr>
          <a:xfrm>
            <a:off x="113756" y="641992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Behaviour Change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5CF336-FA55-4920-9B32-70A27D0D8BD3}"/>
              </a:ext>
            </a:extLst>
          </p:cNvPr>
          <p:cNvSpPr txBox="1"/>
          <p:nvPr/>
        </p:nvSpPr>
        <p:spPr>
          <a:xfrm>
            <a:off x="46420" y="1417461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Adoption Stage</a:t>
            </a:r>
          </a:p>
        </p:txBody>
      </p:sp>
      <p:sp>
        <p:nvSpPr>
          <p:cNvPr id="71" name="Arrow: Up 70">
            <a:extLst>
              <a:ext uri="{FF2B5EF4-FFF2-40B4-BE49-F238E27FC236}">
                <a16:creationId xmlns:a16="http://schemas.microsoft.com/office/drawing/2014/main" id="{90B97B70-6D9A-4DEB-AFE0-6805D77C3373}"/>
              </a:ext>
            </a:extLst>
          </p:cNvPr>
          <p:cNvSpPr/>
          <p:nvPr/>
        </p:nvSpPr>
        <p:spPr>
          <a:xfrm rot="5400000">
            <a:off x="6354980" y="523917"/>
            <a:ext cx="378549" cy="672075"/>
          </a:xfrm>
          <a:prstGeom prst="upArrow">
            <a:avLst/>
          </a:prstGeom>
          <a:gradFill>
            <a:gsLst>
              <a:gs pos="0">
                <a:srgbClr val="7B8C46"/>
              </a:gs>
              <a:gs pos="59000">
                <a:srgbClr val="F7F2F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59" name="Google Shape;1324;p4" descr="Icon&#10;&#10;Description automatically generated">
            <a:extLst>
              <a:ext uri="{FF2B5EF4-FFF2-40B4-BE49-F238E27FC236}">
                <a16:creationId xmlns:a16="http://schemas.microsoft.com/office/drawing/2014/main" id="{FDBE9CA4-B8B2-4DE0-947C-321DE67E429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52030" y="42156"/>
            <a:ext cx="530917" cy="51206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9D57C8A7-6ACB-43C3-99B8-3CCC0E468F66}"/>
              </a:ext>
            </a:extLst>
          </p:cNvPr>
          <p:cNvSpPr/>
          <p:nvPr/>
        </p:nvSpPr>
        <p:spPr>
          <a:xfrm>
            <a:off x="10204492" y="115496"/>
            <a:ext cx="1260065" cy="347333"/>
          </a:xfrm>
          <a:prstGeom prst="rect">
            <a:avLst/>
          </a:prstGeom>
          <a:solidFill>
            <a:schemeClr val="bg1"/>
          </a:solidFill>
          <a:ln w="28575">
            <a:solidFill>
              <a:srgbClr val="66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>
              <a:defRPr/>
            </a:pPr>
            <a:r>
              <a:rPr lang="en-GB" sz="798" b="1">
                <a:solidFill>
                  <a:srgbClr val="66CCFF"/>
                </a:solidFill>
                <a:latin typeface="Arial" panose="020B0604020202020204"/>
              </a:rPr>
              <a:t>FAMILIARITY FIRST</a:t>
            </a:r>
          </a:p>
          <a:p>
            <a:pPr algn="ctr" defTabSz="912505">
              <a:defRPr/>
            </a:pPr>
            <a:r>
              <a:rPr lang="en-GB" sz="798">
                <a:solidFill>
                  <a:srgbClr val="66CCFF"/>
                </a:solidFill>
                <a:latin typeface="Arial" panose="020B0604020202020204"/>
              </a:rPr>
              <a:t>(2 of 2)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1852FEB-737B-46E6-A293-77016C834906}"/>
              </a:ext>
            </a:extLst>
          </p:cNvPr>
          <p:cNvSpPr/>
          <p:nvPr/>
        </p:nvSpPr>
        <p:spPr>
          <a:xfrm>
            <a:off x="10366694" y="5323561"/>
            <a:ext cx="1837643" cy="1052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75BC5C6-AA8C-4D8F-9FA0-037DD71E7FA1}"/>
              </a:ext>
            </a:extLst>
          </p:cNvPr>
          <p:cNvSpPr txBox="1"/>
          <p:nvPr/>
        </p:nvSpPr>
        <p:spPr>
          <a:xfrm>
            <a:off x="224548" y="2147660"/>
            <a:ext cx="1289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Messages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71162D3-533B-409C-B713-8CD42C732D83}"/>
              </a:ext>
            </a:extLst>
          </p:cNvPr>
          <p:cNvSpPr txBox="1"/>
          <p:nvPr/>
        </p:nvSpPr>
        <p:spPr>
          <a:xfrm>
            <a:off x="215655" y="4672691"/>
            <a:ext cx="3222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Message Source / Channel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FB272E2-0AAD-4FF8-B482-066F2A60EF14}"/>
              </a:ext>
            </a:extLst>
          </p:cNvPr>
          <p:cNvSpPr/>
          <p:nvPr/>
        </p:nvSpPr>
        <p:spPr bwMode="auto">
          <a:xfrm>
            <a:off x="3564421" y="2122062"/>
            <a:ext cx="1885612" cy="253880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b="1">
                <a:solidFill>
                  <a:srgbClr val="00463E"/>
                </a:solidFill>
              </a:rPr>
              <a:t>Benefits Messaging Objective: </a:t>
            </a:r>
            <a:r>
              <a:rPr lang="en-US" sz="800">
                <a:solidFill>
                  <a:srgbClr val="00463E"/>
                </a:solidFill>
                <a:ea typeface="Arial" charset="0"/>
                <a:cs typeface="Arial" charset="0"/>
              </a:rPr>
              <a:t>Focus on sustained remission and safety in bio-experienced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b="1">
                <a:solidFill>
                  <a:srgbClr val="00463E"/>
                </a:solidFill>
                <a:ea typeface="Arial" charset="0"/>
                <a:cs typeface="Arial" charset="0"/>
              </a:rPr>
              <a:t>Detailed Messaging: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Experts are recommending rapid introduction of advanced therapies to improve patient outcomes </a:t>
            </a:r>
            <a:b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</a:b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in moderate-to-severe UC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Demonstrated significant clinical remission at week 58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First therapy to meet ≥6-month CS-free clinical remission endpoint in a pivotal study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Favourable safety and tolerability profile in UC studies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Consistent safety profile across 7 studies in RA patients with over 5400 patient years of </a:t>
            </a:r>
            <a:b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</a:b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clinical exposure 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20097F0-3492-4E56-932F-1C32E7026B48}"/>
              </a:ext>
            </a:extLst>
          </p:cNvPr>
          <p:cNvSpPr/>
          <p:nvPr/>
        </p:nvSpPr>
        <p:spPr bwMode="auto">
          <a:xfrm>
            <a:off x="5782311" y="2144210"/>
            <a:ext cx="1837643" cy="243278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</a:pPr>
            <a:r>
              <a:rPr lang="en-US" sz="800" b="1">
                <a:solidFill>
                  <a:srgbClr val="00463E"/>
                </a:solidFill>
              </a:rPr>
              <a:t>Safety Messaging Objective: </a:t>
            </a:r>
            <a:r>
              <a:rPr lang="en-US" sz="800">
                <a:solidFill>
                  <a:srgbClr val="00463E"/>
                </a:solidFill>
                <a:ea typeface="Arial" charset="0"/>
                <a:cs typeface="Arial" charset="0"/>
              </a:rPr>
              <a:t>Address potential safety concerns by </a:t>
            </a:r>
            <a:br>
              <a:rPr lang="en-US" sz="800">
                <a:solidFill>
                  <a:srgbClr val="00463E"/>
                </a:solidFill>
                <a:ea typeface="Arial" charset="0"/>
                <a:cs typeface="Arial" charset="0"/>
              </a:rPr>
            </a:br>
            <a:r>
              <a:rPr lang="en-US" sz="800">
                <a:solidFill>
                  <a:srgbClr val="00463E"/>
                </a:solidFill>
                <a:ea typeface="Arial" charset="0"/>
                <a:cs typeface="Arial" charset="0"/>
              </a:rPr>
              <a:t>leveraging preferential MOA</a:t>
            </a:r>
          </a:p>
          <a:p>
            <a:pPr lvl="0">
              <a:lnSpc>
                <a:spcPts val="1000"/>
              </a:lnSpc>
              <a:spcBef>
                <a:spcPts val="200"/>
              </a:spcBef>
              <a:buClr>
                <a:srgbClr val="C50F3C"/>
              </a:buClr>
              <a:defRPr/>
            </a:pPr>
            <a:r>
              <a:rPr lang="en-US" sz="800" b="1">
                <a:solidFill>
                  <a:srgbClr val="00463E"/>
                </a:solidFill>
              </a:rPr>
              <a:t>Detailed Messaging: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It’s time to consider JYSELECA, a 2nd generation, once-daily, oral JAK inhibitor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Demonstrated safety and tolerability profile in </a:t>
            </a:r>
            <a:b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</a:b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UC studies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Low rates of special interest AEs 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Low rates of serious AEs similar to placebo &amp; </a:t>
            </a:r>
            <a:r>
              <a:rPr lang="en-GB" sz="800" err="1">
                <a:solidFill>
                  <a:srgbClr val="00463E"/>
                </a:solidFill>
                <a:ea typeface="Arial" charset="0"/>
                <a:cs typeface="Arial" charset="0"/>
              </a:rPr>
              <a:t>llow</a:t>
            </a: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 discontinuation rates (&lt;5%)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JYSELECA demonstrated significant mucosal healing at week 58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D2A414A-F1B2-4BED-ACA4-27475B2AF10B}"/>
              </a:ext>
            </a:extLst>
          </p:cNvPr>
          <p:cNvSpPr/>
          <p:nvPr/>
        </p:nvSpPr>
        <p:spPr bwMode="auto">
          <a:xfrm>
            <a:off x="7974184" y="2140513"/>
            <a:ext cx="1837643" cy="243627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</a:pPr>
            <a:r>
              <a:rPr lang="en-US" sz="800" b="1">
                <a:solidFill>
                  <a:srgbClr val="00463E"/>
                </a:solidFill>
              </a:rPr>
              <a:t>Convenience Messaging Objective: </a:t>
            </a:r>
            <a:r>
              <a:rPr lang="en-US" sz="800">
                <a:solidFill>
                  <a:srgbClr val="00463E"/>
                </a:solidFill>
              </a:rPr>
              <a:t>Highlight simplicity for the patient and no immunogenicity</a:t>
            </a:r>
          </a:p>
          <a:p>
            <a:pPr fontAlgn="auto">
              <a:lnSpc>
                <a:spcPts val="1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800" b="1" kern="0">
                <a:solidFill>
                  <a:srgbClr val="00463E"/>
                </a:solidFill>
                <a:cs typeface="Arial" charset="0"/>
              </a:rPr>
              <a:t>Detailed Messaging</a:t>
            </a:r>
            <a:endParaRPr lang="en-US" sz="800" b="1">
              <a:solidFill>
                <a:srgbClr val="00463E"/>
              </a:solidFill>
            </a:endParaRP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JYSELECA is a simple once-daily 200-mg oral tablet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No immunogenicity and TDM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Same dose for induction and maintenance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Minimal monitoring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JYSELECA could help patients return to their normal lives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AB6C0E3-B9C8-4ABB-A4A6-4742201D508C}"/>
              </a:ext>
            </a:extLst>
          </p:cNvPr>
          <p:cNvSpPr/>
          <p:nvPr/>
        </p:nvSpPr>
        <p:spPr bwMode="auto">
          <a:xfrm>
            <a:off x="10188318" y="2151810"/>
            <a:ext cx="1837643" cy="243627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800" b="1">
                <a:solidFill>
                  <a:srgbClr val="00463E"/>
                </a:solidFill>
              </a:rPr>
              <a:t>Affirm positive experiences </a:t>
            </a:r>
            <a:r>
              <a:rPr lang="en-GB" sz="800">
                <a:solidFill>
                  <a:srgbClr val="00463E"/>
                </a:solidFill>
              </a:rPr>
              <a:t>with JYSELECA and support use as 2L advanced treatment of choice.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4DC399D-A938-46B2-99FC-9A93E5695A49}"/>
              </a:ext>
            </a:extLst>
          </p:cNvPr>
          <p:cNvSpPr/>
          <p:nvPr/>
        </p:nvSpPr>
        <p:spPr bwMode="auto">
          <a:xfrm>
            <a:off x="5788470" y="4684556"/>
            <a:ext cx="1879442" cy="217344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0000"/>
                </a:solidFill>
              </a:rPr>
              <a:t>TS - </a:t>
            </a:r>
            <a:r>
              <a:rPr lang="en-GB" sz="900" err="1">
                <a:solidFill>
                  <a:srgbClr val="000000"/>
                </a:solidFill>
              </a:rPr>
              <a:t>eDA</a:t>
            </a:r>
            <a:r>
              <a:rPr lang="en-GB" sz="900">
                <a:solidFill>
                  <a:srgbClr val="000000"/>
                </a:solidFill>
              </a:rPr>
              <a:t> - safety benefits pages &amp; leave behind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0000"/>
                </a:solidFill>
              </a:rPr>
              <a:t>Email - FF 2 RTE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0000"/>
                </a:solidFill>
              </a:rPr>
              <a:t>Media -  FF 2 email and banner ad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0000"/>
                </a:solidFill>
              </a:rPr>
              <a:t>Media - FF 2 journal ad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0000"/>
                </a:solidFill>
              </a:rPr>
              <a:t>Web - JYSELECA HCP Portal </a:t>
            </a: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0000"/>
                </a:solidFill>
              </a:rPr>
              <a:t>FF self-led DA</a:t>
            </a: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0000"/>
                </a:solidFill>
              </a:rPr>
              <a:t>FAQ Podcasts</a:t>
            </a: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0000"/>
                </a:solidFill>
              </a:rPr>
              <a:t>Real life patient cases (bio-experienced)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0000"/>
                </a:solidFill>
              </a:rPr>
              <a:t>Conference - Exhibition Booth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0000"/>
                </a:solidFill>
              </a:rPr>
              <a:t>Medical affairs activities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SzTx/>
              <a:buFont typeface="Arial"/>
              <a:buChar char="•"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5E7F0E7-F721-4525-AC9A-B5ED3E700809}"/>
              </a:ext>
            </a:extLst>
          </p:cNvPr>
          <p:cNvSpPr/>
          <p:nvPr/>
        </p:nvSpPr>
        <p:spPr bwMode="auto">
          <a:xfrm>
            <a:off x="7990267" y="4684556"/>
            <a:ext cx="1891780" cy="217344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0000"/>
                </a:solidFill>
              </a:rPr>
              <a:t>TS  - </a:t>
            </a:r>
            <a:r>
              <a:rPr lang="en-GB" sz="900" err="1">
                <a:solidFill>
                  <a:srgbClr val="000000"/>
                </a:solidFill>
              </a:rPr>
              <a:t>eDA</a:t>
            </a:r>
            <a:r>
              <a:rPr lang="en-GB" sz="900">
                <a:solidFill>
                  <a:srgbClr val="000000"/>
                </a:solidFill>
              </a:rPr>
              <a:t> - convenience and safety pages &amp; leave behind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0000"/>
                </a:solidFill>
              </a:rPr>
              <a:t>TS - patient brochure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0000"/>
                </a:solidFill>
              </a:rPr>
              <a:t>Email - FF 3 RTE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0000"/>
                </a:solidFill>
              </a:rPr>
              <a:t>Media - FF 3 email and banner ad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0000"/>
                </a:solidFill>
              </a:rPr>
              <a:t>Media - FF 3 journal ad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0000"/>
                </a:solidFill>
              </a:rPr>
              <a:t>Web - JYSELECA HCP Portal </a:t>
            </a: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0000"/>
                </a:solidFill>
              </a:rPr>
              <a:t>FF self-led DA</a:t>
            </a: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0000"/>
                </a:solidFill>
              </a:rPr>
              <a:t>FAQ Podcasts</a:t>
            </a: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0000"/>
                </a:solidFill>
              </a:rPr>
              <a:t>Real life patient cases (bio-experienced)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0000"/>
                </a:solidFill>
              </a:rPr>
              <a:t>Conference – Exhibition Booth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0000"/>
                </a:solidFill>
              </a:rPr>
              <a:t>Medical affairs activities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65B33BD-A1B2-44B2-B0B7-70B9E18555F7}"/>
              </a:ext>
            </a:extLst>
          </p:cNvPr>
          <p:cNvSpPr txBox="1"/>
          <p:nvPr/>
        </p:nvSpPr>
        <p:spPr>
          <a:xfrm>
            <a:off x="3589329" y="1216522"/>
            <a:ext cx="18965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Discuss JYSELECA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3464383-DE0D-4604-8FC4-E7B662FD3414}"/>
              </a:ext>
            </a:extLst>
          </p:cNvPr>
          <p:cNvSpPr txBox="1"/>
          <p:nvPr/>
        </p:nvSpPr>
        <p:spPr>
          <a:xfrm>
            <a:off x="5789922" y="1216522"/>
            <a:ext cx="188500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Trial JYSELECA in 3</a:t>
            </a:r>
            <a:r>
              <a:rPr kumimoji="0" lang="en-GB" sz="1050" b="1" i="0" u="none" strike="noStrike" kern="1200" cap="none" spc="0" normalizeH="0" baseline="3000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rd</a:t>
            </a: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Line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5C57A4A-1B8B-41C1-BEEE-EEDF708D03A4}"/>
              </a:ext>
            </a:extLst>
          </p:cNvPr>
          <p:cNvSpPr txBox="1"/>
          <p:nvPr/>
        </p:nvSpPr>
        <p:spPr>
          <a:xfrm>
            <a:off x="7963906" y="1216522"/>
            <a:ext cx="18850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Expand Use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C582EF0-55EE-4AD4-9BFC-0EADA7CAC192}"/>
              </a:ext>
            </a:extLst>
          </p:cNvPr>
          <p:cNvSpPr txBox="1"/>
          <p:nvPr/>
        </p:nvSpPr>
        <p:spPr>
          <a:xfrm>
            <a:off x="10204492" y="1216522"/>
            <a:ext cx="18850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Use 2</a:t>
            </a:r>
            <a:r>
              <a:rPr kumimoji="0" lang="en-GB" sz="1100" b="1" i="0" u="none" strike="noStrike" kern="1200" cap="none" spc="0" normalizeH="0" baseline="3000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nd</a:t>
            </a: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Line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2EB4B4B-5C40-4FCC-BE60-FCD997BE3B02}"/>
              </a:ext>
            </a:extLst>
          </p:cNvPr>
          <p:cNvSpPr txBox="1"/>
          <p:nvPr/>
        </p:nvSpPr>
        <p:spPr>
          <a:xfrm>
            <a:off x="1372844" y="1216523"/>
            <a:ext cx="18550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 b="1">
                <a:solidFill>
                  <a:srgbClr val="00463E"/>
                </a:solidFill>
                <a:latin typeface="Tahoma"/>
              </a:rPr>
              <a:t>Current</a:t>
            </a:r>
            <a:endParaRPr kumimoji="0" lang="en-GB" sz="1100" b="1" i="0" u="none" strike="noStrike" kern="1200" cap="none" spc="0" normalizeH="0" baseline="0" noProof="0">
              <a:ln>
                <a:noFill/>
              </a:ln>
              <a:solidFill>
                <a:srgbClr val="00463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4DC399D-A938-46B2-99FC-9A93E5695A49}"/>
              </a:ext>
            </a:extLst>
          </p:cNvPr>
          <p:cNvSpPr/>
          <p:nvPr/>
        </p:nvSpPr>
        <p:spPr bwMode="auto">
          <a:xfrm>
            <a:off x="3568664" y="4693176"/>
            <a:ext cx="1879442" cy="216408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0000"/>
                </a:solidFill>
              </a:rPr>
              <a:t>TS - </a:t>
            </a:r>
            <a:r>
              <a:rPr lang="en-GB" sz="900" err="1">
                <a:solidFill>
                  <a:srgbClr val="000000"/>
                </a:solidFill>
              </a:rPr>
              <a:t>eDA</a:t>
            </a:r>
            <a:r>
              <a:rPr lang="en-GB" sz="900">
                <a:solidFill>
                  <a:srgbClr val="000000"/>
                </a:solidFill>
              </a:rPr>
              <a:t> - unmet needs and efficacy/safety benefit pages &amp; leave behind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0000"/>
                </a:solidFill>
              </a:rPr>
              <a:t>Email - FF 1 RTE 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0000"/>
                </a:solidFill>
              </a:rPr>
              <a:t>Media - FF 1 email and banner ad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0000"/>
                </a:solidFill>
              </a:rPr>
              <a:t>Media - FF 1 journal ad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0000"/>
                </a:solidFill>
              </a:rPr>
              <a:t>Web - JYSELECA HCP Portal</a:t>
            </a: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0000"/>
                </a:solidFill>
              </a:rPr>
              <a:t>FF self-led DA</a:t>
            </a: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0000"/>
                </a:solidFill>
              </a:rPr>
              <a:t>FAQ Podcasts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rPr>
              <a:t>Conference</a:t>
            </a:r>
            <a:r>
              <a:rPr lang="en-GB" sz="900">
                <a:solidFill>
                  <a:srgbClr val="000000"/>
                </a:solidFill>
                <a:latin typeface="Tahoma"/>
              </a:rPr>
              <a:t> - </a:t>
            </a:r>
            <a:r>
              <a:rPr kumimoji="0" lang="en-GB" sz="900" b="0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rPr>
              <a:t>Exhibition Booth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 baseline="0">
                <a:solidFill>
                  <a:srgbClr val="000000"/>
                </a:solidFill>
                <a:latin typeface="Tahoma"/>
              </a:rPr>
              <a:t>Medical affairs activities</a:t>
            </a: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984552432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EB8A21-61C4-4424-8EDF-82E5C75B60E4}"/>
              </a:ext>
            </a:extLst>
          </p:cNvPr>
          <p:cNvCxnSpPr>
            <a:cxnSpLocks/>
          </p:cNvCxnSpPr>
          <p:nvPr/>
        </p:nvCxnSpPr>
        <p:spPr bwMode="auto">
          <a:xfrm>
            <a:off x="3821555" y="4741802"/>
            <a:ext cx="212754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D3E19A-A59D-4391-BE66-5FC951D83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228" y="248721"/>
            <a:ext cx="10810627" cy="623862"/>
          </a:xfrm>
        </p:spPr>
        <p:txBody>
          <a:bodyPr/>
          <a:lstStyle/>
          <a:p>
            <a:r>
              <a:rPr lang="en-GB" sz="2800"/>
              <a:t>This work would normally require 3 weeks, we offer to streamline to 3 workshops across 2 months</a:t>
            </a:r>
            <a:br>
              <a:rPr lang="en-GB" sz="2800"/>
            </a:br>
            <a:endParaRPr lang="en-GB" sz="2800"/>
          </a:p>
        </p:txBody>
      </p:sp>
      <p:grpSp>
        <p:nvGrpSpPr>
          <p:cNvPr id="38" name="Group 12">
            <a:extLst>
              <a:ext uri="{FF2B5EF4-FFF2-40B4-BE49-F238E27FC236}">
                <a16:creationId xmlns:a16="http://schemas.microsoft.com/office/drawing/2014/main" id="{B65EC913-A578-4D98-A24C-1DC2FC2853F3}"/>
              </a:ext>
            </a:extLst>
          </p:cNvPr>
          <p:cNvGrpSpPr/>
          <p:nvPr/>
        </p:nvGrpSpPr>
        <p:grpSpPr>
          <a:xfrm>
            <a:off x="877681" y="3636485"/>
            <a:ext cx="10142849" cy="1866382"/>
            <a:chOff x="0" y="-1"/>
            <a:chExt cx="7041762" cy="1866382"/>
          </a:xfrm>
        </p:grpSpPr>
        <p:sp>
          <p:nvSpPr>
            <p:cNvPr id="48" name="Shape 6">
              <a:extLst>
                <a:ext uri="{FF2B5EF4-FFF2-40B4-BE49-F238E27FC236}">
                  <a16:creationId xmlns:a16="http://schemas.microsoft.com/office/drawing/2014/main" id="{0B3E56D9-C951-458A-800D-463286BA4FB2}"/>
                </a:ext>
              </a:extLst>
            </p:cNvPr>
            <p:cNvSpPr/>
            <p:nvPr/>
          </p:nvSpPr>
          <p:spPr>
            <a:xfrm flipH="1" flipV="1">
              <a:off x="0" y="933190"/>
              <a:ext cx="7041762" cy="1"/>
            </a:xfrm>
            <a:prstGeom prst="line">
              <a:avLst/>
            </a:prstGeom>
            <a:noFill/>
            <a:ln w="635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9" name="Shape 7">
              <a:extLst>
                <a:ext uri="{FF2B5EF4-FFF2-40B4-BE49-F238E27FC236}">
                  <a16:creationId xmlns:a16="http://schemas.microsoft.com/office/drawing/2014/main" id="{DDEB9719-DBEE-442C-B8D2-BFEAF590654E}"/>
                </a:ext>
              </a:extLst>
            </p:cNvPr>
            <p:cNvSpPr/>
            <p:nvPr/>
          </p:nvSpPr>
          <p:spPr>
            <a:xfrm>
              <a:off x="3520880" y="-1"/>
              <a:ext cx="1" cy="941113"/>
            </a:xfrm>
            <a:prstGeom prst="line">
              <a:avLst/>
            </a:prstGeom>
            <a:noFill/>
            <a:ln w="635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50" name="Shape 8">
              <a:extLst>
                <a:ext uri="{FF2B5EF4-FFF2-40B4-BE49-F238E27FC236}">
                  <a16:creationId xmlns:a16="http://schemas.microsoft.com/office/drawing/2014/main" id="{59ACFAC1-B07A-497F-A7F3-CBAAD4B2A3D6}"/>
                </a:ext>
              </a:extLst>
            </p:cNvPr>
            <p:cNvSpPr/>
            <p:nvPr/>
          </p:nvSpPr>
          <p:spPr>
            <a:xfrm>
              <a:off x="1977830" y="925269"/>
              <a:ext cx="1" cy="941112"/>
            </a:xfrm>
            <a:prstGeom prst="line">
              <a:avLst/>
            </a:prstGeom>
            <a:noFill/>
            <a:ln w="635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51" name="Shape 9">
              <a:extLst>
                <a:ext uri="{FF2B5EF4-FFF2-40B4-BE49-F238E27FC236}">
                  <a16:creationId xmlns:a16="http://schemas.microsoft.com/office/drawing/2014/main" id="{9294D64F-74C0-4529-94FE-197BFC7BEE5C}"/>
                </a:ext>
              </a:extLst>
            </p:cNvPr>
            <p:cNvSpPr/>
            <p:nvPr/>
          </p:nvSpPr>
          <p:spPr>
            <a:xfrm>
              <a:off x="434780" y="-1"/>
              <a:ext cx="1" cy="941113"/>
            </a:xfrm>
            <a:prstGeom prst="line">
              <a:avLst/>
            </a:prstGeom>
            <a:noFill/>
            <a:ln w="635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52" name="Shape 10">
              <a:extLst>
                <a:ext uri="{FF2B5EF4-FFF2-40B4-BE49-F238E27FC236}">
                  <a16:creationId xmlns:a16="http://schemas.microsoft.com/office/drawing/2014/main" id="{AE7A03D9-6BDB-4346-8907-B778F77681CB}"/>
                </a:ext>
              </a:extLst>
            </p:cNvPr>
            <p:cNvSpPr/>
            <p:nvPr/>
          </p:nvSpPr>
          <p:spPr>
            <a:xfrm>
              <a:off x="5063930" y="925269"/>
              <a:ext cx="1" cy="941112"/>
            </a:xfrm>
            <a:prstGeom prst="line">
              <a:avLst/>
            </a:prstGeom>
            <a:noFill/>
            <a:ln w="635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53" name="Shape 11">
              <a:extLst>
                <a:ext uri="{FF2B5EF4-FFF2-40B4-BE49-F238E27FC236}">
                  <a16:creationId xmlns:a16="http://schemas.microsoft.com/office/drawing/2014/main" id="{EACDD455-EE57-4629-8D49-49354AF34869}"/>
                </a:ext>
              </a:extLst>
            </p:cNvPr>
            <p:cNvSpPr/>
            <p:nvPr/>
          </p:nvSpPr>
          <p:spPr>
            <a:xfrm>
              <a:off x="6606980" y="-1"/>
              <a:ext cx="1" cy="941113"/>
            </a:xfrm>
            <a:prstGeom prst="line">
              <a:avLst/>
            </a:prstGeom>
            <a:noFill/>
            <a:ln w="635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E9DC15B-E16E-4672-90FA-26AE158D394C}"/>
              </a:ext>
            </a:extLst>
          </p:cNvPr>
          <p:cNvSpPr txBox="1"/>
          <p:nvPr/>
        </p:nvSpPr>
        <p:spPr>
          <a:xfrm>
            <a:off x="445297" y="2730002"/>
            <a:ext cx="3025284" cy="1169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First Engagement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during MOC meeting </a:t>
            </a: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(1hr)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58800"/>
              </a:buClr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Gather market buy-in for project and define joint objectives</a:t>
            </a: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EF6CD20-35E5-4B4D-995E-7CDC46F939F6}"/>
              </a:ext>
            </a:extLst>
          </p:cNvPr>
          <p:cNvSpPr txBox="1"/>
          <p:nvPr/>
        </p:nvSpPr>
        <p:spPr>
          <a:xfrm>
            <a:off x="2363089" y="5016015"/>
            <a:ext cx="3152337" cy="1077218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Offline Pre-Work </a:t>
            </a: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(1-3 weeks)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58800"/>
              </a:buClr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Gathering of local research, segmentation, strategy, context, content and channel preferences.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74D7292-CB02-4434-91DD-75AC26A8772F}"/>
              </a:ext>
            </a:extLst>
          </p:cNvPr>
          <p:cNvSpPr txBox="1"/>
          <p:nvPr/>
        </p:nvSpPr>
        <p:spPr>
          <a:xfrm>
            <a:off x="810228" y="1250116"/>
            <a:ext cx="1049660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engagements are spread over </a:t>
            </a: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3-4 weeks</a:t>
            </a: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and respect </a:t>
            </a: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local agendas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F444047-6615-485A-AF2F-106F04E3739A}"/>
              </a:ext>
            </a:extLst>
          </p:cNvPr>
          <p:cNvSpPr txBox="1"/>
          <p:nvPr/>
        </p:nvSpPr>
        <p:spPr>
          <a:xfrm>
            <a:off x="4547574" y="2707720"/>
            <a:ext cx="2803057" cy="1107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Workshop 1 </a:t>
            </a: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(2hr)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Local adoption ladder finalisation,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Local HCP journeys initiation using International journeys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E527215-A48A-45A7-8892-3D8F6B9F8481}"/>
              </a:ext>
            </a:extLst>
          </p:cNvPr>
          <p:cNvSpPr txBox="1"/>
          <p:nvPr/>
        </p:nvSpPr>
        <p:spPr>
          <a:xfrm>
            <a:off x="6789212" y="5036777"/>
            <a:ext cx="2803057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Workshop 2 </a:t>
            </a: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(2hr)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Local HCP Journey iteration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7560B3D-934B-4B79-B948-95801C12681B}"/>
              </a:ext>
            </a:extLst>
          </p:cNvPr>
          <p:cNvSpPr txBox="1"/>
          <p:nvPr/>
        </p:nvSpPr>
        <p:spPr>
          <a:xfrm>
            <a:off x="9009997" y="2878403"/>
            <a:ext cx="2803057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Workshop 3 </a:t>
            </a: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(2hr)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HCP journey finalisation.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381618-DD86-4448-A450-E50CEE31E4AD}"/>
              </a:ext>
            </a:extLst>
          </p:cNvPr>
          <p:cNvSpPr txBox="1"/>
          <p:nvPr/>
        </p:nvSpPr>
        <p:spPr>
          <a:xfrm>
            <a:off x="4054504" y="4628931"/>
            <a:ext cx="162376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International support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C9EA974-C5DD-4170-808D-F5DDE2CD527D}"/>
              </a:ext>
            </a:extLst>
          </p:cNvPr>
          <p:cNvCxnSpPr>
            <a:cxnSpLocks/>
          </p:cNvCxnSpPr>
          <p:nvPr/>
        </p:nvCxnSpPr>
        <p:spPr bwMode="auto">
          <a:xfrm>
            <a:off x="8266726" y="4751485"/>
            <a:ext cx="212754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FE44AC2-7229-45D3-9D15-F30D2EBC4AD2}"/>
              </a:ext>
            </a:extLst>
          </p:cNvPr>
          <p:cNvSpPr txBox="1"/>
          <p:nvPr/>
        </p:nvSpPr>
        <p:spPr>
          <a:xfrm>
            <a:off x="8499675" y="4638614"/>
            <a:ext cx="162376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International support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2849F936-D708-4F4A-B647-342839BF6013}"/>
              </a:ext>
            </a:extLst>
          </p:cNvPr>
          <p:cNvCxnSpPr>
            <a:cxnSpLocks/>
          </p:cNvCxnSpPr>
          <p:nvPr/>
        </p:nvCxnSpPr>
        <p:spPr bwMode="auto">
          <a:xfrm>
            <a:off x="6049524" y="4378531"/>
            <a:ext cx="212754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38A802BF-2C5A-49D2-9A33-657FE416FB9E}"/>
              </a:ext>
            </a:extLst>
          </p:cNvPr>
          <p:cNvSpPr txBox="1"/>
          <p:nvPr/>
        </p:nvSpPr>
        <p:spPr>
          <a:xfrm>
            <a:off x="6282473" y="4265660"/>
            <a:ext cx="162376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International support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AD940B13-DAFD-428F-B69F-69C1D7F9DBBA}"/>
              </a:ext>
            </a:extLst>
          </p:cNvPr>
          <p:cNvCxnSpPr>
            <a:cxnSpLocks/>
          </p:cNvCxnSpPr>
          <p:nvPr/>
        </p:nvCxnSpPr>
        <p:spPr bwMode="auto">
          <a:xfrm>
            <a:off x="1613877" y="4349110"/>
            <a:ext cx="212754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354330D6-250C-4B43-8C56-ACCFE49B15DA}"/>
              </a:ext>
            </a:extLst>
          </p:cNvPr>
          <p:cNvSpPr txBox="1"/>
          <p:nvPr/>
        </p:nvSpPr>
        <p:spPr>
          <a:xfrm>
            <a:off x="1846826" y="4236239"/>
            <a:ext cx="162376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International support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976254-491B-42EF-9DCF-E45ABBBEAA3E}"/>
              </a:ext>
            </a:extLst>
          </p:cNvPr>
          <p:cNvSpPr txBox="1"/>
          <p:nvPr/>
        </p:nvSpPr>
        <p:spPr>
          <a:xfrm>
            <a:off x="11079587" y="4083276"/>
            <a:ext cx="925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Local Signoff</a:t>
            </a:r>
          </a:p>
        </p:txBody>
      </p:sp>
      <p:pic>
        <p:nvPicPr>
          <p:cNvPr id="6" name="Graphic 5" descr="Tick with solid fill">
            <a:extLst>
              <a:ext uri="{FF2B5EF4-FFF2-40B4-BE49-F238E27FC236}">
                <a16:creationId xmlns:a16="http://schemas.microsoft.com/office/drawing/2014/main" id="{6EB94675-E1D8-5F4D-8E47-6F0B8C5E2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2549" y="2481970"/>
            <a:ext cx="496064" cy="49606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FF1A688-2CC7-44FF-AFBC-1CD2197AC715}"/>
              </a:ext>
            </a:extLst>
          </p:cNvPr>
          <p:cNvSpPr/>
          <p:nvPr/>
        </p:nvSpPr>
        <p:spPr bwMode="auto">
          <a:xfrm>
            <a:off x="2743200" y="1933303"/>
            <a:ext cx="4957506" cy="188241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Tahoma" pitchFamily="-107" charset="0"/>
              </a:rPr>
              <a:t>Suggest to remove – this repeats information from the previous slide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Tahoma" pitchFamily="-107" charset="0"/>
              </a:rPr>
              <a:t>GA: I guess it gives a more detailed view of what the market engagement looks like? We could just cover this within s11 though </a:t>
            </a:r>
            <a:r>
              <a:rPr lang="en-US" err="1">
                <a:latin typeface="Tahoma" pitchFamily="-107" charset="0"/>
              </a:rPr>
              <a:t>tbf</a:t>
            </a:r>
            <a:endParaRPr kumimoji="0" lang="en-GB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993874"/>
      </p:ext>
    </p:extLst>
  </p:cSld>
  <p:clrMapOvr>
    <a:masterClrMapping/>
  </p:clrMapOvr>
  <p:transition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44629B0-FDCE-4F9E-969B-D708474A9EE7}"/>
              </a:ext>
            </a:extLst>
          </p:cNvPr>
          <p:cNvSpPr/>
          <p:nvPr/>
        </p:nvSpPr>
        <p:spPr>
          <a:xfrm>
            <a:off x="510639" y="1426540"/>
            <a:ext cx="3491346" cy="3994335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170A8E-27DF-449E-BDF0-CB9C214DB03A}"/>
              </a:ext>
            </a:extLst>
          </p:cNvPr>
          <p:cNvSpPr/>
          <p:nvPr/>
        </p:nvSpPr>
        <p:spPr>
          <a:xfrm>
            <a:off x="510639" y="1426540"/>
            <a:ext cx="3491346" cy="79564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c 6" descr="Online meeting outline">
            <a:extLst>
              <a:ext uri="{FF2B5EF4-FFF2-40B4-BE49-F238E27FC236}">
                <a16:creationId xmlns:a16="http://schemas.microsoft.com/office/drawing/2014/main" id="{AD8F882D-4F0B-4737-A887-D989A4042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820" y="1473460"/>
            <a:ext cx="696129" cy="6961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FC6B4E-FC06-41D4-B23E-275F9D171005}"/>
              </a:ext>
            </a:extLst>
          </p:cNvPr>
          <p:cNvSpPr txBox="1"/>
          <p:nvPr/>
        </p:nvSpPr>
        <p:spPr>
          <a:xfrm>
            <a:off x="1459394" y="1590693"/>
            <a:ext cx="2317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>
                <a:solidFill>
                  <a:schemeClr val="bg1"/>
                </a:solidFill>
              </a:rPr>
              <a:t>Virtual workshop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A98F7C-D81A-47F8-A705-0BFCAECDDEDF}"/>
              </a:ext>
            </a:extLst>
          </p:cNvPr>
          <p:cNvSpPr/>
          <p:nvPr/>
        </p:nvSpPr>
        <p:spPr>
          <a:xfrm>
            <a:off x="8307290" y="1384977"/>
            <a:ext cx="3491346" cy="3994335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552149-D8F4-4D92-BEBA-5EBB66DCA18F}"/>
              </a:ext>
            </a:extLst>
          </p:cNvPr>
          <p:cNvSpPr/>
          <p:nvPr/>
        </p:nvSpPr>
        <p:spPr>
          <a:xfrm>
            <a:off x="8317439" y="1384977"/>
            <a:ext cx="3491346" cy="79564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A15843-7A2A-4609-B795-832186C99F2F}"/>
              </a:ext>
            </a:extLst>
          </p:cNvPr>
          <p:cNvSpPr txBox="1"/>
          <p:nvPr/>
        </p:nvSpPr>
        <p:spPr>
          <a:xfrm>
            <a:off x="9113359" y="1530225"/>
            <a:ext cx="2251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>
                <a:solidFill>
                  <a:schemeClr val="bg1"/>
                </a:solidFill>
              </a:rPr>
              <a:t>Break out rooms</a:t>
            </a:r>
          </a:p>
        </p:txBody>
      </p:sp>
      <p:pic>
        <p:nvPicPr>
          <p:cNvPr id="12" name="Graphic 11" descr="Door Open outline">
            <a:extLst>
              <a:ext uri="{FF2B5EF4-FFF2-40B4-BE49-F238E27FC236}">
                <a16:creationId xmlns:a16="http://schemas.microsoft.com/office/drawing/2014/main" id="{9DA8DDEC-608A-4B52-8E08-8C282AC84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7024" y="1422826"/>
            <a:ext cx="716751" cy="7167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637580-59C3-43BA-8F96-2595DA8B1E70}"/>
              </a:ext>
            </a:extLst>
          </p:cNvPr>
          <p:cNvSpPr txBox="1"/>
          <p:nvPr/>
        </p:nvSpPr>
        <p:spPr>
          <a:xfrm>
            <a:off x="8400298" y="2311034"/>
            <a:ext cx="33363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/>
              <a:t>For smaller group discussions, we use ‘breakout rooms’. You don’t need to do anything – this will happen automatically.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4C88F3-9717-4927-985B-AC6C3EB8E0FF}"/>
              </a:ext>
            </a:extLst>
          </p:cNvPr>
          <p:cNvSpPr/>
          <p:nvPr/>
        </p:nvSpPr>
        <p:spPr>
          <a:xfrm>
            <a:off x="4408964" y="1426540"/>
            <a:ext cx="3491346" cy="3994335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0C7DE8-7A42-473A-96AB-65B0AC8AC382}"/>
              </a:ext>
            </a:extLst>
          </p:cNvPr>
          <p:cNvSpPr/>
          <p:nvPr/>
        </p:nvSpPr>
        <p:spPr>
          <a:xfrm>
            <a:off x="4408964" y="1426540"/>
            <a:ext cx="3491346" cy="79564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Graphic 15" descr="Raised hand outline">
            <a:extLst>
              <a:ext uri="{FF2B5EF4-FFF2-40B4-BE49-F238E27FC236}">
                <a16:creationId xmlns:a16="http://schemas.microsoft.com/office/drawing/2014/main" id="{0F050421-F4C8-4696-96B6-5A6DD4F389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28525" y="1524486"/>
            <a:ext cx="599147" cy="5991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E6DE162-1B75-46C5-8D1F-5D17822AB1AF}"/>
              </a:ext>
            </a:extLst>
          </p:cNvPr>
          <p:cNvSpPr txBox="1"/>
          <p:nvPr/>
        </p:nvSpPr>
        <p:spPr>
          <a:xfrm>
            <a:off x="5439907" y="1593228"/>
            <a:ext cx="2188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>
                <a:solidFill>
                  <a:schemeClr val="bg1"/>
                </a:solidFill>
              </a:rPr>
              <a:t>Non verbal cues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BE3CDF-8578-474E-90C7-4CBAC02FD705}"/>
              </a:ext>
            </a:extLst>
          </p:cNvPr>
          <p:cNvSpPr txBox="1"/>
          <p:nvPr/>
        </p:nvSpPr>
        <p:spPr>
          <a:xfrm>
            <a:off x="4486485" y="2288858"/>
            <a:ext cx="33363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/>
              <a:t>Use ’cues’ to signal how you feel – especially if you have a question or want us to repeat something.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22A2ACC-C156-44B3-AB04-4257BE29CB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6485" y="4528645"/>
            <a:ext cx="3209925" cy="56593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72EAB59-BA45-40A7-A472-C515105DBD2B}"/>
              </a:ext>
            </a:extLst>
          </p:cNvPr>
          <p:cNvSpPr txBox="1"/>
          <p:nvPr/>
        </p:nvSpPr>
        <p:spPr>
          <a:xfrm>
            <a:off x="4486484" y="5112107"/>
            <a:ext cx="33363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i="1"/>
              <a:t>‘Cues’ are found at the bottom in the ‘Participants’ tab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4200FF1-0CDA-42A1-8C40-D5F0DAD57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79" y="259809"/>
            <a:ext cx="10810627" cy="1296987"/>
          </a:xfrm>
        </p:spPr>
        <p:txBody>
          <a:bodyPr/>
          <a:lstStyle/>
          <a:p>
            <a:r>
              <a:rPr lang="en-GB" kern="0"/>
              <a:t>Mechanics of zoom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4762BA-E4E2-4B9F-B11C-5C4B7437EC53}"/>
              </a:ext>
            </a:extLst>
          </p:cNvPr>
          <p:cNvSpPr txBox="1"/>
          <p:nvPr/>
        </p:nvSpPr>
        <p:spPr>
          <a:xfrm>
            <a:off x="568851" y="2351046"/>
            <a:ext cx="33363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Zoom works much like </a:t>
            </a:r>
            <a:r>
              <a:rPr lang="en-GB" err="1"/>
              <a:t>webex</a:t>
            </a:r>
            <a:r>
              <a:rPr lang="en-GB"/>
              <a:t> or Teams – optimally with video enabled.</a:t>
            </a:r>
          </a:p>
          <a:p>
            <a:endParaRPr lang="en-GB"/>
          </a:p>
          <a:p>
            <a:r>
              <a:rPr lang="en-GB"/>
              <a:t>If you have any problems, ask one of the Veeva team for help.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903236"/>
      </p:ext>
    </p:extLst>
  </p:cSld>
  <p:clrMapOvr>
    <a:masterClrMapping/>
  </p:clrMapOvr>
  <p:transition>
    <p:wipe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62DFFE52-DA02-4725-8FD1-E84CDE76ABF2}"/>
              </a:ext>
            </a:extLst>
          </p:cNvPr>
          <p:cNvSpPr txBox="1">
            <a:spLocks/>
          </p:cNvSpPr>
          <p:nvPr/>
        </p:nvSpPr>
        <p:spPr>
          <a:xfrm>
            <a:off x="1071659" y="3021013"/>
            <a:ext cx="10048682" cy="77628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178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</a:defRPr>
            </a:lvl6pPr>
            <a:lvl7pPr marL="914357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</a:defRPr>
            </a:lvl7pPr>
            <a:lvl8pPr marL="1371534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</a:defRPr>
            </a:lvl8pPr>
            <a:lvl9pPr marL="1828713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</a:defRPr>
            </a:lvl9pPr>
          </a:lstStyle>
          <a:p>
            <a:pPr algn="ctr"/>
            <a:r>
              <a:rPr lang="en-GB" kern="0">
                <a:solidFill>
                  <a:schemeClr val="accent1"/>
                </a:solidFill>
              </a:rPr>
              <a:t>Project Overview</a:t>
            </a:r>
            <a:endParaRPr lang="en-FR" ker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163770"/>
      </p:ext>
    </p:extLst>
  </p:cSld>
  <p:clrMapOvr>
    <a:masterClrMapping/>
  </p:clrMapOvr>
  <p:transition>
    <p:wipe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A30B41A-AB01-4D8C-832D-58AF0988FD45}"/>
              </a:ext>
            </a:extLst>
          </p:cNvPr>
          <p:cNvSpPr/>
          <p:nvPr/>
        </p:nvSpPr>
        <p:spPr bwMode="auto">
          <a:xfrm>
            <a:off x="3177" y="1809593"/>
            <a:ext cx="5845528" cy="3599172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49FD3-940B-47A0-A95C-C08F270EC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/>
              <a:t>What is the HCP Journeys Project?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702B9E-E230-47FB-A6FE-35BE071FA1AB}"/>
              </a:ext>
            </a:extLst>
          </p:cNvPr>
          <p:cNvSpPr txBox="1"/>
          <p:nvPr/>
        </p:nvSpPr>
        <p:spPr>
          <a:xfrm>
            <a:off x="362167" y="2135728"/>
            <a:ext cx="4451373" cy="286232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cross functional team is now making strategy a reality, by creating HCP Journeys that bring together existing </a:t>
            </a: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content, OC channels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research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…into maps to guide the rapid movement of </a:t>
            </a: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HCPs through stages in the adoption ladder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</a:p>
        </p:txBody>
      </p:sp>
      <p:pic>
        <p:nvPicPr>
          <p:cNvPr id="9" name="Graphic 8" descr="Workflow with solid fill">
            <a:extLst>
              <a:ext uri="{FF2B5EF4-FFF2-40B4-BE49-F238E27FC236}">
                <a16:creationId xmlns:a16="http://schemas.microsoft.com/office/drawing/2014/main" id="{360C96CA-E312-495A-80EB-A8561477D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5873" y="1904523"/>
            <a:ext cx="755703" cy="755703"/>
          </a:xfrm>
          <a:prstGeom prst="rect">
            <a:avLst/>
          </a:prstGeom>
        </p:spPr>
      </p:pic>
      <p:pic>
        <p:nvPicPr>
          <p:cNvPr id="12" name="Picture 11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897372D1-E36D-4B6B-8037-53078292E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50"/>
          <a:stretch/>
        </p:blipFill>
        <p:spPr>
          <a:xfrm>
            <a:off x="6645221" y="2089822"/>
            <a:ext cx="5033211" cy="2971385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F5E0DA-1C9E-4046-A957-B64D5958B87D}"/>
              </a:ext>
            </a:extLst>
          </p:cNvPr>
          <p:cNvSpPr txBox="1"/>
          <p:nvPr/>
        </p:nvSpPr>
        <p:spPr>
          <a:xfrm>
            <a:off x="7150999" y="5096102"/>
            <a:ext cx="41596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1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Illustrative example</a:t>
            </a:r>
          </a:p>
        </p:txBody>
      </p:sp>
    </p:spTree>
    <p:extLst>
      <p:ext uri="{BB962C8B-B14F-4D97-AF65-F5344CB8AC3E}">
        <p14:creationId xmlns:p14="http://schemas.microsoft.com/office/powerpoint/2010/main" val="295959006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4E03B2-5B77-419B-BB0B-6FCCF82E97FD}"/>
              </a:ext>
            </a:extLst>
          </p:cNvPr>
          <p:cNvSpPr/>
          <p:nvPr/>
        </p:nvSpPr>
        <p:spPr bwMode="auto">
          <a:xfrm>
            <a:off x="1" y="1183907"/>
            <a:ext cx="5810250" cy="473111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49FD3-940B-47A0-A95C-C08F270EC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will you get at the end?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9EE307-EA92-4A21-A4AA-B9E6F29E31B7}"/>
              </a:ext>
            </a:extLst>
          </p:cNvPr>
          <p:cNvSpPr txBox="1"/>
          <p:nvPr/>
        </p:nvSpPr>
        <p:spPr>
          <a:xfrm>
            <a:off x="539360" y="1494033"/>
            <a:ext cx="5004189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F588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 clear Customer Journey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for your market, for the IBD indication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 linked to driving HCPs up the initial stages in the adoption ladder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F588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Journeys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that are linked to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content both existing and currently in production for launch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 with easy access to the materials needed for execution (and view on planned content)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F588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An easy-to-use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Customer Journey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format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 to enable dynamic updates throughout the year</a:t>
            </a:r>
          </a:p>
        </p:txBody>
      </p:sp>
      <p:pic>
        <p:nvPicPr>
          <p:cNvPr id="10" name="Graphic 9" descr="Bullseye with solid fill">
            <a:extLst>
              <a:ext uri="{FF2B5EF4-FFF2-40B4-BE49-F238E27FC236}">
                <a16:creationId xmlns:a16="http://schemas.microsoft.com/office/drawing/2014/main" id="{3768AB0A-9864-4D58-A1CE-FD310767B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3216" y="159417"/>
            <a:ext cx="914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55AB4A-F31C-4F89-93BF-3043A3463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959" y="1670811"/>
            <a:ext cx="6077326" cy="375731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859223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81955C2-A5D2-4C4F-971D-86DDC218A6A7}"/>
              </a:ext>
            </a:extLst>
          </p:cNvPr>
          <p:cNvSpPr/>
          <p:nvPr/>
        </p:nvSpPr>
        <p:spPr bwMode="auto">
          <a:xfrm>
            <a:off x="852612" y="1757030"/>
            <a:ext cx="2819444" cy="451218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FC5339-2CBA-49DF-98B1-A5480BAA603B}"/>
              </a:ext>
            </a:extLst>
          </p:cNvPr>
          <p:cNvSpPr/>
          <p:nvPr/>
        </p:nvSpPr>
        <p:spPr bwMode="auto">
          <a:xfrm>
            <a:off x="852612" y="1309523"/>
            <a:ext cx="2819444" cy="47947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Leverage existing Strategy</a:t>
            </a:r>
            <a:endParaRPr kumimoji="0" lang="en-GB" sz="1400" b="1" i="0" u="none" strike="noStrike" kern="1200" cap="none" spc="0" normalizeH="0" baseline="0" noProof="0">
              <a:ln>
                <a:noFill/>
              </a:ln>
              <a:solidFill>
                <a:srgbClr val="00463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D6513A-978A-49C2-A561-5B8FB6A83BB7}"/>
              </a:ext>
            </a:extLst>
          </p:cNvPr>
          <p:cNvSpPr txBox="1"/>
          <p:nvPr/>
        </p:nvSpPr>
        <p:spPr>
          <a:xfrm>
            <a:off x="1088350" y="1810751"/>
            <a:ext cx="235250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Research | Segmentation Channels | Content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D6E9CED-0AB6-4DA2-B29B-07455FB44B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51" r="19948"/>
          <a:stretch/>
        </p:blipFill>
        <p:spPr>
          <a:xfrm>
            <a:off x="1602230" y="5020836"/>
            <a:ext cx="1268046" cy="1137447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EA6DA388-F266-48E7-B45D-9D1C9FEFD673}"/>
              </a:ext>
            </a:extLst>
          </p:cNvPr>
          <p:cNvSpPr txBox="1"/>
          <p:nvPr/>
        </p:nvSpPr>
        <p:spPr>
          <a:xfrm>
            <a:off x="1119690" y="1047358"/>
            <a:ext cx="2269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Brand /  Strategy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56606A-820B-4753-B57B-97556E009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806" y="2350923"/>
            <a:ext cx="1060336" cy="863116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5328692C-02E8-4BD6-833B-A0F2EAE1F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584" y="260649"/>
            <a:ext cx="10623061" cy="626042"/>
          </a:xfrm>
        </p:spPr>
        <p:txBody>
          <a:bodyPr/>
          <a:lstStyle/>
          <a:p>
            <a:r>
              <a:rPr lang="en-US" sz="3200"/>
              <a:t>The Approach is Consistent &amp; Cross-Functional</a:t>
            </a:r>
            <a:endParaRPr lang="en-GB" sz="3200"/>
          </a:p>
        </p:txBody>
      </p:sp>
      <p:pic>
        <p:nvPicPr>
          <p:cNvPr id="36" name="Google Shape;1324;p4" descr="Icon&#10;&#10;Description automatically generated">
            <a:extLst>
              <a:ext uri="{FF2B5EF4-FFF2-40B4-BE49-F238E27FC236}">
                <a16:creationId xmlns:a16="http://schemas.microsoft.com/office/drawing/2014/main" id="{0908C001-4E75-480F-AD02-463B958C453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8500" y="3644521"/>
            <a:ext cx="500747" cy="489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2C0DD07D-E4AF-4A1E-9999-2D0DC27C7F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6770" y="3644521"/>
            <a:ext cx="500747" cy="489330"/>
          </a:xfrm>
          <a:prstGeom prst="rect">
            <a:avLst/>
          </a:prstGeom>
        </p:spPr>
      </p:pic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8637EE36-066E-4101-A371-0085B02A7F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2173" y="4119803"/>
            <a:ext cx="500747" cy="48933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418DA3B-64AE-4617-A655-73F090EB9EBE}"/>
              </a:ext>
            </a:extLst>
          </p:cNvPr>
          <p:cNvSpPr txBox="1"/>
          <p:nvPr/>
        </p:nvSpPr>
        <p:spPr>
          <a:xfrm>
            <a:off x="1397000" y="3329310"/>
            <a:ext cx="1556515" cy="255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IBD Segmentation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5C4B81-13E2-4134-83C3-C3070022ABD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59"/>
          <a:stretch/>
        </p:blipFill>
        <p:spPr>
          <a:xfrm>
            <a:off x="1091763" y="2361782"/>
            <a:ext cx="931800" cy="863117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283CCDBC-52D8-4214-AF43-0DCFD0313806}"/>
              </a:ext>
            </a:extLst>
          </p:cNvPr>
          <p:cNvSpPr/>
          <p:nvPr/>
        </p:nvSpPr>
        <p:spPr bwMode="auto">
          <a:xfrm>
            <a:off x="4311936" y="1754538"/>
            <a:ext cx="2952987" cy="451218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D37493E-1A4C-451E-BC11-DD374C4FB864}"/>
              </a:ext>
            </a:extLst>
          </p:cNvPr>
          <p:cNvSpPr/>
          <p:nvPr/>
        </p:nvSpPr>
        <p:spPr bwMode="auto">
          <a:xfrm>
            <a:off x="4311936" y="1307031"/>
            <a:ext cx="2952987" cy="47947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Organise it for market clarity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EEDB9B8-2E05-44C6-B5DC-CD0A30A791B3}"/>
              </a:ext>
            </a:extLst>
          </p:cNvPr>
          <p:cNvSpPr txBox="1"/>
          <p:nvPr/>
        </p:nvSpPr>
        <p:spPr>
          <a:xfrm>
            <a:off x="4654036" y="1044866"/>
            <a:ext cx="2269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Brand /  Strategy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FC99AD5-BC08-4CF7-85FD-BC8D11B0D4E6}"/>
              </a:ext>
            </a:extLst>
          </p:cNvPr>
          <p:cNvSpPr/>
          <p:nvPr/>
        </p:nvSpPr>
        <p:spPr bwMode="auto">
          <a:xfrm>
            <a:off x="7799551" y="1722575"/>
            <a:ext cx="3418350" cy="451218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B8B6674-A76C-44E8-824E-093322DF779E}"/>
              </a:ext>
            </a:extLst>
          </p:cNvPr>
          <p:cNvSpPr/>
          <p:nvPr/>
        </p:nvSpPr>
        <p:spPr bwMode="auto">
          <a:xfrm>
            <a:off x="7799551" y="1275068"/>
            <a:ext cx="3418350" cy="47947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Develop the Journeys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069F9B5-525C-4485-A623-EF07F61CFE02}"/>
              </a:ext>
            </a:extLst>
          </p:cNvPr>
          <p:cNvSpPr txBox="1"/>
          <p:nvPr/>
        </p:nvSpPr>
        <p:spPr>
          <a:xfrm>
            <a:off x="8396174" y="1012903"/>
            <a:ext cx="2269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Marketing / Medical Maps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E02CF2A6-4866-41BB-872E-DDA32398F40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952" t="1417" r="8806" b="5842"/>
          <a:stretch/>
        </p:blipFill>
        <p:spPr>
          <a:xfrm>
            <a:off x="4438627" y="4803967"/>
            <a:ext cx="2699603" cy="109087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4A6034C4-6E94-42A4-B422-AA9DFD75F686}"/>
              </a:ext>
            </a:extLst>
          </p:cNvPr>
          <p:cNvSpPr txBox="1"/>
          <p:nvPr/>
        </p:nvSpPr>
        <p:spPr>
          <a:xfrm>
            <a:off x="4428532" y="4372465"/>
            <a:ext cx="26996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Content alignment to segmentation and adoption ladder stage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678FCD2-35BB-416F-A98A-8A907DE387A4}"/>
              </a:ext>
            </a:extLst>
          </p:cNvPr>
          <p:cNvSpPr txBox="1"/>
          <p:nvPr/>
        </p:nvSpPr>
        <p:spPr>
          <a:xfrm>
            <a:off x="4424859" y="2120884"/>
            <a:ext cx="26996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Adoption Ladder consolidation &amp; consistent format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8EE8DE9-EAEA-4FAB-B904-74DA8E0AD055}"/>
              </a:ext>
            </a:extLst>
          </p:cNvPr>
          <p:cNvSpPr txBox="1"/>
          <p:nvPr/>
        </p:nvSpPr>
        <p:spPr>
          <a:xfrm>
            <a:off x="7943107" y="1811604"/>
            <a:ext cx="3131186" cy="409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The execution-focused mapping of the touchpoints with a HCP.</a:t>
            </a:r>
          </a:p>
        </p:txBody>
      </p:sp>
      <p:sp>
        <p:nvSpPr>
          <p:cNvPr id="95" name="Isosceles Triangle 94">
            <a:extLst>
              <a:ext uri="{FF2B5EF4-FFF2-40B4-BE49-F238E27FC236}">
                <a16:creationId xmlns:a16="http://schemas.microsoft.com/office/drawing/2014/main" id="{8B477F0A-763E-4303-90E6-3C488D5C6523}"/>
              </a:ext>
            </a:extLst>
          </p:cNvPr>
          <p:cNvSpPr/>
          <p:nvPr/>
        </p:nvSpPr>
        <p:spPr bwMode="auto">
          <a:xfrm rot="5400000">
            <a:off x="7088273" y="3635422"/>
            <a:ext cx="950471" cy="312257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sp>
        <p:nvSpPr>
          <p:cNvPr id="96" name="Isosceles Triangle 95">
            <a:extLst>
              <a:ext uri="{FF2B5EF4-FFF2-40B4-BE49-F238E27FC236}">
                <a16:creationId xmlns:a16="http://schemas.microsoft.com/office/drawing/2014/main" id="{7DDE100C-F688-441C-B6EE-94F1899884FE}"/>
              </a:ext>
            </a:extLst>
          </p:cNvPr>
          <p:cNvSpPr/>
          <p:nvPr/>
        </p:nvSpPr>
        <p:spPr bwMode="auto">
          <a:xfrm rot="5400000">
            <a:off x="3536237" y="3635422"/>
            <a:ext cx="950471" cy="312257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pic>
        <p:nvPicPr>
          <p:cNvPr id="98" name="Picture 97" descr="A picture containing text, electronics, screenshot, display&#10;&#10;Description automatically generated">
            <a:extLst>
              <a:ext uri="{FF2B5EF4-FFF2-40B4-BE49-F238E27FC236}">
                <a16:creationId xmlns:a16="http://schemas.microsoft.com/office/drawing/2014/main" id="{9F7997E3-DEE4-4AF6-B070-420E7310C4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492" y="2576872"/>
            <a:ext cx="1814874" cy="1163000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86564B72-8831-4DCC-8875-668A5169EB3E}"/>
              </a:ext>
            </a:extLst>
          </p:cNvPr>
          <p:cNvSpPr txBox="1"/>
          <p:nvPr/>
        </p:nvSpPr>
        <p:spPr>
          <a:xfrm>
            <a:off x="7920272" y="2874631"/>
            <a:ext cx="1318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International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illustrative Versions</a:t>
            </a:r>
          </a:p>
        </p:txBody>
      </p:sp>
      <p:pic>
        <p:nvPicPr>
          <p:cNvPr id="100" name="Picture 99" descr="A picture containing text, electronics, screenshot, display&#10;&#10;Description automatically generated">
            <a:extLst>
              <a:ext uri="{FF2B5EF4-FFF2-40B4-BE49-F238E27FC236}">
                <a16:creationId xmlns:a16="http://schemas.microsoft.com/office/drawing/2014/main" id="{12171547-90D9-4B2A-92E0-7F5E11B797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492" y="4661692"/>
            <a:ext cx="1814874" cy="1163000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42D31826-4AF1-47BA-8ED7-CFD3E638377E}"/>
              </a:ext>
            </a:extLst>
          </p:cNvPr>
          <p:cNvSpPr txBox="1"/>
          <p:nvPr/>
        </p:nvSpPr>
        <p:spPr>
          <a:xfrm>
            <a:off x="7920272" y="4988026"/>
            <a:ext cx="1318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Localised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executable   Versions</a:t>
            </a:r>
          </a:p>
        </p:txBody>
      </p:sp>
      <p:sp>
        <p:nvSpPr>
          <p:cNvPr id="102" name="Isosceles Triangle 101">
            <a:extLst>
              <a:ext uri="{FF2B5EF4-FFF2-40B4-BE49-F238E27FC236}">
                <a16:creationId xmlns:a16="http://schemas.microsoft.com/office/drawing/2014/main" id="{74CE396A-0019-417B-A039-337D8139B556}"/>
              </a:ext>
            </a:extLst>
          </p:cNvPr>
          <p:cNvSpPr/>
          <p:nvPr/>
        </p:nvSpPr>
        <p:spPr bwMode="auto">
          <a:xfrm rot="10800000">
            <a:off x="9761141" y="4060208"/>
            <a:ext cx="950471" cy="312257"/>
          </a:xfrm>
          <a:prstGeom prst="triangle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466A28-35AD-4841-985A-8BC24638A2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38627" y="2622617"/>
            <a:ext cx="2708779" cy="1511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FC7820F-84AF-4A0E-9BDC-8CB6187A82E7}"/>
              </a:ext>
            </a:extLst>
          </p:cNvPr>
          <p:cNvSpPr txBox="1"/>
          <p:nvPr/>
        </p:nvSpPr>
        <p:spPr>
          <a:xfrm>
            <a:off x="8358074" y="6247675"/>
            <a:ext cx="2395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1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 progress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BB0A4C3-E263-470C-BCB7-B5D5D123E82E}"/>
              </a:ext>
            </a:extLst>
          </p:cNvPr>
          <p:cNvSpPr txBox="1"/>
          <p:nvPr/>
        </p:nvSpPr>
        <p:spPr>
          <a:xfrm>
            <a:off x="4576834" y="6278478"/>
            <a:ext cx="2395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1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 progress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3415292-79C3-478A-9E18-A0102B83B270}"/>
              </a:ext>
            </a:extLst>
          </p:cNvPr>
          <p:cNvSpPr txBox="1"/>
          <p:nvPr/>
        </p:nvSpPr>
        <p:spPr>
          <a:xfrm>
            <a:off x="1053307" y="6278478"/>
            <a:ext cx="2395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1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Complete</a:t>
            </a:r>
          </a:p>
        </p:txBody>
      </p:sp>
      <p:sp>
        <p:nvSpPr>
          <p:cNvPr id="105" name="Isosceles Triangle 104">
            <a:extLst>
              <a:ext uri="{FF2B5EF4-FFF2-40B4-BE49-F238E27FC236}">
                <a16:creationId xmlns:a16="http://schemas.microsoft.com/office/drawing/2014/main" id="{6F12A022-7778-428F-A9ED-F5FA33B7DFD6}"/>
              </a:ext>
            </a:extLst>
          </p:cNvPr>
          <p:cNvSpPr/>
          <p:nvPr/>
        </p:nvSpPr>
        <p:spPr bwMode="auto">
          <a:xfrm rot="10800000">
            <a:off x="8276042" y="4072015"/>
            <a:ext cx="950471" cy="312257"/>
          </a:xfrm>
          <a:prstGeom prst="triangle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1396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 dir="d"/>
      </p:transition>
    </mc:Choice>
    <mc:Fallback>
      <p:transition>
        <p:wipe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43" grpId="0"/>
      <p:bldP spid="51" grpId="0"/>
      <p:bldP spid="42" grpId="0" animBg="1"/>
      <p:bldP spid="46" grpId="0" animBg="1"/>
      <p:bldP spid="62" grpId="0"/>
      <p:bldP spid="70" grpId="0" animBg="1"/>
      <p:bldP spid="71" grpId="0" animBg="1"/>
      <p:bldP spid="78" grpId="0"/>
      <p:bldP spid="9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2_Galapagos_template_Basic">
  <a:themeElements>
    <a:clrScheme name="GALAPAGOS_Basic Deck">
      <a:dk1>
        <a:srgbClr val="000000"/>
      </a:dk1>
      <a:lt1>
        <a:sysClr val="window" lastClr="FFFFFF"/>
      </a:lt1>
      <a:dk2>
        <a:srgbClr val="00463E"/>
      </a:dk2>
      <a:lt2>
        <a:srgbClr val="808080"/>
      </a:lt2>
      <a:accent1>
        <a:srgbClr val="F58800"/>
      </a:accent1>
      <a:accent2>
        <a:srgbClr val="00463E"/>
      </a:accent2>
      <a:accent3>
        <a:srgbClr val="54A0E0"/>
      </a:accent3>
      <a:accent4>
        <a:srgbClr val="808080"/>
      </a:accent4>
      <a:accent5>
        <a:srgbClr val="F8AC40"/>
      </a:accent5>
      <a:accent6>
        <a:srgbClr val="3D6960"/>
      </a:accent6>
      <a:hlink>
        <a:srgbClr val="54A0E0"/>
      </a:hlink>
      <a:folHlink>
        <a:srgbClr val="808080"/>
      </a:folHlink>
    </a:clrScheme>
    <a:fontScheme name="GLPGtemplate2008_confid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pitchFamily="-107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pitchFamily="-107" charset="0"/>
          </a:defRPr>
        </a:defPPr>
      </a:lstStyle>
    </a:lnDef>
  </a:objectDefaults>
  <a:extraClrSchemeLst>
    <a:extraClrScheme>
      <a:clrScheme name="GLPGtemplate2008_confi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PGtemplate2008_confid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8">
        <a:dk1>
          <a:srgbClr val="000000"/>
        </a:dk1>
        <a:lt1>
          <a:srgbClr val="FFFFFF"/>
        </a:lt1>
        <a:dk2>
          <a:srgbClr val="015C55"/>
        </a:dk2>
        <a:lt2>
          <a:srgbClr val="808080"/>
        </a:lt2>
        <a:accent1>
          <a:srgbClr val="DF6C00"/>
        </a:accent1>
        <a:accent2>
          <a:srgbClr val="015C55"/>
        </a:accent2>
        <a:accent3>
          <a:srgbClr val="FFFFFF"/>
        </a:accent3>
        <a:accent4>
          <a:srgbClr val="000000"/>
        </a:accent4>
        <a:accent5>
          <a:srgbClr val="ECBAAA"/>
        </a:accent5>
        <a:accent6>
          <a:srgbClr val="01534C"/>
        </a:accent6>
        <a:hlink>
          <a:srgbClr val="99CC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owerPointTemplate_2019_Confidential.pptx [Read-Only]" id="{82F71833-905D-439F-96D6-B9556E8C00EF}" vid="{8CFD8E06-D04D-4387-9277-E41FC907AB7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9D17E572A9014CA98EF55A5E8319AA" ma:contentTypeVersion="11" ma:contentTypeDescription="Create a new document." ma:contentTypeScope="" ma:versionID="d6b5e727e98f570f0574fc3565af7e9e">
  <xsd:schema xmlns:xsd="http://www.w3.org/2001/XMLSchema" xmlns:xs="http://www.w3.org/2001/XMLSchema" xmlns:p="http://schemas.microsoft.com/office/2006/metadata/properties" xmlns:ns2="0d8c423f-ad67-45a2-8b05-97a43a5b7821" xmlns:ns3="ead0e857-dec6-4b1e-afd3-48dbfac7dd48" targetNamespace="http://schemas.microsoft.com/office/2006/metadata/properties" ma:root="true" ma:fieldsID="6f3db167e660a116f7b51cc0c02ca9e8" ns2:_="" ns3:_="">
    <xsd:import namespace="0d8c423f-ad67-45a2-8b05-97a43a5b7821"/>
    <xsd:import namespace="ead0e857-dec6-4b1e-afd3-48dbfac7dd4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8c423f-ad67-45a2-8b05-97a43a5b78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d0e857-dec6-4b1e-afd3-48dbfac7dd4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DECCF1-0163-452A-8E9E-063ED5367B2B}">
  <ds:schemaRefs>
    <ds:schemaRef ds:uri="0d8c423f-ad67-45a2-8b05-97a43a5b7821"/>
    <ds:schemaRef ds:uri="ead0e857-dec6-4b1e-afd3-48dbfac7dd4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2FBE6C9-EF68-4D8F-A310-1A53317F1451}">
  <ds:schemaRefs>
    <ds:schemaRef ds:uri="0d8c423f-ad67-45a2-8b05-97a43a5b7821"/>
    <ds:schemaRef ds:uri="ead0e857-dec6-4b1e-afd3-48dbfac7dd4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029216D-089D-492A-96C2-48D8920852C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44</Slides>
  <Notes>1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2_Galapagos_template_Basic</vt:lpstr>
      <vt:lpstr>PowerPoint Presentation</vt:lpstr>
      <vt:lpstr>PowerPoint Presentation</vt:lpstr>
      <vt:lpstr>HCP Journey Workshop Agenda - IBD</vt:lpstr>
      <vt:lpstr>Workshop Roles</vt:lpstr>
      <vt:lpstr>Mechanics of zoom</vt:lpstr>
      <vt:lpstr>PowerPoint Presentation</vt:lpstr>
      <vt:lpstr>What is the HCP Journeys Project?</vt:lpstr>
      <vt:lpstr>What will you get at the end?</vt:lpstr>
      <vt:lpstr>The Approach is Consistent &amp; Cross-Functional</vt:lpstr>
      <vt:lpstr>How we are making this a reality</vt:lpstr>
      <vt:lpstr>PowerPoint Presentation</vt:lpstr>
      <vt:lpstr>PowerPoint Presentation</vt:lpstr>
      <vt:lpstr>HCP Journey Components</vt:lpstr>
      <vt:lpstr>HCP Journey Scenarios</vt:lpstr>
      <vt:lpstr>What are we building the journeys for?</vt:lpstr>
      <vt:lpstr>PowerPoint Presentation</vt:lpstr>
      <vt:lpstr>Decision</vt:lpstr>
      <vt:lpstr>Decision</vt:lpstr>
      <vt:lpstr>Decision</vt:lpstr>
      <vt:lpstr>PowerPoint Presentation</vt:lpstr>
      <vt:lpstr>PowerPoint Presentation</vt:lpstr>
      <vt:lpstr>PowerPoint Presentation</vt:lpstr>
      <vt:lpstr>The Tool – Live Demo</vt:lpstr>
      <vt:lpstr>Custellence</vt:lpstr>
      <vt:lpstr>The tool is arranged in ‘lanes’, with boxes</vt:lpstr>
      <vt:lpstr>‘Sub-lanes’ can be hidden within a lane</vt:lpstr>
      <vt:lpstr>The Journey Map Template</vt:lpstr>
      <vt:lpstr>We have defined different box types</vt:lpstr>
      <vt:lpstr>The different scenarios will be colour coded by their lanes</vt:lpstr>
      <vt:lpstr>The Adoption stage is highlighted in the top row</vt:lpstr>
      <vt:lpstr>Additional adoption stage detail is hidden in the sub-lanes</vt:lpstr>
      <vt:lpstr>Details about each touchpoint is also hidden in sub-lanes</vt:lpstr>
      <vt:lpstr>PowerPoint Presentation</vt:lpstr>
      <vt:lpstr>PowerPoint Presentation</vt:lpstr>
      <vt:lpstr>In two groups, we will pursue the work on the current Customer Journeys using Custellence® </vt:lpstr>
      <vt:lpstr>PowerPoint Presentation</vt:lpstr>
      <vt:lpstr>PowerPoint Presentation</vt:lpstr>
      <vt:lpstr>Following Today’s Session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 work would normally require 3 weeks, we offer to streamline to 3 workshops across 2 months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2021-05-04T11:56:14Z</dcterms:created>
  <dcterms:modified xsi:type="dcterms:W3CDTF">2021-05-05T12:54:12Z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0x010100009D17E572A9014CA98EF55A5E8319AA</vt:lpwstr>
  </property>
</Properties>
</file>